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9" r:id="rId5"/>
    <p:sldId id="256" r:id="rId6"/>
    <p:sldId id="257" r:id="rId7"/>
    <p:sldId id="260" r:id="rId8"/>
    <p:sldId id="274" r:id="rId9"/>
    <p:sldId id="283" r:id="rId10"/>
    <p:sldId id="282" r:id="rId11"/>
    <p:sldId id="286" r:id="rId12"/>
    <p:sldId id="291" r:id="rId13"/>
    <p:sldId id="290" r:id="rId14"/>
    <p:sldId id="293" r:id="rId15"/>
    <p:sldId id="292" r:id="rId16"/>
    <p:sldId id="289" r:id="rId17"/>
    <p:sldId id="298" r:id="rId18"/>
    <p:sldId id="297" r:id="rId19"/>
    <p:sldId id="301" r:id="rId20"/>
    <p:sldId id="300" r:id="rId21"/>
    <p:sldId id="299" r:id="rId22"/>
    <p:sldId id="302" r:id="rId23"/>
    <p:sldId id="307" r:id="rId24"/>
    <p:sldId id="296" r:id="rId25"/>
    <p:sldId id="316" r:id="rId26"/>
    <p:sldId id="315" r:id="rId27"/>
    <p:sldId id="320" r:id="rId28"/>
    <p:sldId id="319" r:id="rId29"/>
    <p:sldId id="318" r:id="rId30"/>
    <p:sldId id="321" r:id="rId31"/>
    <p:sldId id="295" r:id="rId32"/>
    <p:sldId id="326" r:id="rId33"/>
    <p:sldId id="327" r:id="rId34"/>
    <p:sldId id="329" r:id="rId35"/>
    <p:sldId id="331" r:id="rId36"/>
    <p:sldId id="330" r:id="rId37"/>
    <p:sldId id="332" r:id="rId38"/>
    <p:sldId id="263" r:id="rId39"/>
    <p:sldId id="26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171ACD-DE14-39D1-61A7-1D1ABCCC7FDC}" v="4" dt="2024-03-01T15:00:00.480"/>
    <p1510:client id="{BA6F831A-6C93-2E56-6B4A-92DEAB0E0F73}" v="6" dt="2024-03-02T01:00:37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i Thu Huyen 20220073" userId="S::huyen.ntt220073@sis.hust.edu.vn::3c7dee02-bb0c-479c-8944-64e59bcac3b9" providerId="AD" clId="Web-{B7171ACD-DE14-39D1-61A7-1D1ABCCC7FDC}"/>
    <pc:docChg chg="modSld">
      <pc:chgData name="Nguyen Thi Thu Huyen 20220073" userId="S::huyen.ntt220073@sis.hust.edu.vn::3c7dee02-bb0c-479c-8944-64e59bcac3b9" providerId="AD" clId="Web-{B7171ACD-DE14-39D1-61A7-1D1ABCCC7FDC}" dt="2024-03-01T15:00:00.480" v="3"/>
      <pc:docMkLst>
        <pc:docMk/>
      </pc:docMkLst>
      <pc:sldChg chg="delSp modSp">
        <pc:chgData name="Nguyen Thi Thu Huyen 20220073" userId="S::huyen.ntt220073@sis.hust.edu.vn::3c7dee02-bb0c-479c-8944-64e59bcac3b9" providerId="AD" clId="Web-{B7171ACD-DE14-39D1-61A7-1D1ABCCC7FDC}" dt="2024-03-01T15:00:00.480" v="3"/>
        <pc:sldMkLst>
          <pc:docMk/>
          <pc:sldMk cId="4286223123" sldId="300"/>
        </pc:sldMkLst>
        <pc:spChg chg="del mod">
          <ac:chgData name="Nguyen Thi Thu Huyen 20220073" userId="S::huyen.ntt220073@sis.hust.edu.vn::3c7dee02-bb0c-479c-8944-64e59bcac3b9" providerId="AD" clId="Web-{B7171ACD-DE14-39D1-61A7-1D1ABCCC7FDC}" dt="2024-03-01T15:00:00.480" v="3"/>
          <ac:spMkLst>
            <pc:docMk/>
            <pc:sldMk cId="4286223123" sldId="300"/>
            <ac:spMk id="3" creationId="{3573E091-9DCD-4DE7-96D1-A93E44E0F5B9}"/>
          </ac:spMkLst>
        </pc:spChg>
      </pc:sldChg>
      <pc:sldChg chg="delSp modSp">
        <pc:chgData name="Nguyen Thi Thu Huyen 20220073" userId="S::huyen.ntt220073@sis.hust.edu.vn::3c7dee02-bb0c-479c-8944-64e59bcac3b9" providerId="AD" clId="Web-{B7171ACD-DE14-39D1-61A7-1D1ABCCC7FDC}" dt="2024-03-01T14:51:35.399" v="1"/>
        <pc:sldMkLst>
          <pc:docMk/>
          <pc:sldMk cId="3385995408" sldId="301"/>
        </pc:sldMkLst>
        <pc:spChg chg="del mod">
          <ac:chgData name="Nguyen Thi Thu Huyen 20220073" userId="S::huyen.ntt220073@sis.hust.edu.vn::3c7dee02-bb0c-479c-8944-64e59bcac3b9" providerId="AD" clId="Web-{B7171ACD-DE14-39D1-61A7-1D1ABCCC7FDC}" dt="2024-03-01T14:51:35.399" v="1"/>
          <ac:spMkLst>
            <pc:docMk/>
            <pc:sldMk cId="3385995408" sldId="301"/>
            <ac:spMk id="3" creationId="{3573E091-9DCD-4DE7-96D1-A93E44E0F5B9}"/>
          </ac:spMkLst>
        </pc:spChg>
      </pc:sldChg>
    </pc:docChg>
  </pc:docChgLst>
  <pc:docChgLst>
    <pc:chgData name="Nguyen Thi Thu Huyen 20220073" userId="S::huyen.ntt220073@sis.hust.edu.vn::3c7dee02-bb0c-479c-8944-64e59bcac3b9" providerId="AD" clId="Web-{BA6F831A-6C93-2E56-6B4A-92DEAB0E0F73}"/>
    <pc:docChg chg="modSld">
      <pc:chgData name="Nguyen Thi Thu Huyen 20220073" userId="S::huyen.ntt220073@sis.hust.edu.vn::3c7dee02-bb0c-479c-8944-64e59bcac3b9" providerId="AD" clId="Web-{BA6F831A-6C93-2E56-6B4A-92DEAB0E0F73}" dt="2024-03-02T01:00:37.985" v="5"/>
      <pc:docMkLst>
        <pc:docMk/>
      </pc:docMkLst>
      <pc:sldChg chg="delSp modSp">
        <pc:chgData name="Nguyen Thi Thu Huyen 20220073" userId="S::huyen.ntt220073@sis.hust.edu.vn::3c7dee02-bb0c-479c-8944-64e59bcac3b9" providerId="AD" clId="Web-{BA6F831A-6C93-2E56-6B4A-92DEAB0E0F73}" dt="2024-03-02T01:00:23.906" v="3" actId="1076"/>
        <pc:sldMkLst>
          <pc:docMk/>
          <pc:sldMk cId="2300247100" sldId="295"/>
        </pc:sldMkLst>
        <pc:spChg chg="del">
          <ac:chgData name="Nguyen Thi Thu Huyen 20220073" userId="S::huyen.ntt220073@sis.hust.edu.vn::3c7dee02-bb0c-479c-8944-64e59bcac3b9" providerId="AD" clId="Web-{BA6F831A-6C93-2E56-6B4A-92DEAB0E0F73}" dt="2024-03-02T00:59:02.138" v="1"/>
          <ac:spMkLst>
            <pc:docMk/>
            <pc:sldMk cId="2300247100" sldId="295"/>
            <ac:spMk id="3" creationId="{3573E091-9DCD-4DE7-96D1-A93E44E0F5B9}"/>
          </ac:spMkLst>
        </pc:spChg>
        <pc:spChg chg="mod">
          <ac:chgData name="Nguyen Thi Thu Huyen 20220073" userId="S::huyen.ntt220073@sis.hust.edu.vn::3c7dee02-bb0c-479c-8944-64e59bcac3b9" providerId="AD" clId="Web-{BA6F831A-6C93-2E56-6B4A-92DEAB0E0F73}" dt="2024-03-02T01:00:23.906" v="3" actId="1076"/>
          <ac:spMkLst>
            <pc:docMk/>
            <pc:sldMk cId="2300247100" sldId="295"/>
            <ac:spMk id="5" creationId="{0C01DA63-77D8-4CFA-F60B-71E8FC03CEE3}"/>
          </ac:spMkLst>
        </pc:spChg>
      </pc:sldChg>
      <pc:sldChg chg="delSp modSp">
        <pc:chgData name="Nguyen Thi Thu Huyen 20220073" userId="S::huyen.ntt220073@sis.hust.edu.vn::3c7dee02-bb0c-479c-8944-64e59bcac3b9" providerId="AD" clId="Web-{BA6F831A-6C93-2E56-6B4A-92DEAB0E0F73}" dt="2024-03-02T01:00:37.985" v="5"/>
        <pc:sldMkLst>
          <pc:docMk/>
          <pc:sldMk cId="3393286932" sldId="326"/>
        </pc:sldMkLst>
        <pc:spChg chg="del mod">
          <ac:chgData name="Nguyen Thi Thu Huyen 20220073" userId="S::huyen.ntt220073@sis.hust.edu.vn::3c7dee02-bb0c-479c-8944-64e59bcac3b9" providerId="AD" clId="Web-{BA6F831A-6C93-2E56-6B4A-92DEAB0E0F73}" dt="2024-03-02T01:00:37.985" v="5"/>
          <ac:spMkLst>
            <pc:docMk/>
            <pc:sldMk cId="3393286932" sldId="326"/>
            <ac:spMk id="3" creationId="{3573E091-9DCD-4DE7-96D1-A93E44E0F5B9}"/>
          </ac:spMkLst>
        </pc:spChg>
      </pc:sldChg>
    </pc:docChg>
  </pc:docChgLst>
  <pc:docChgLst>
    <pc:chgData name="Nguyen Bui Duc Anh 20220070" userId="S::anh.nbd220070@sis.hust.edu.vn::73ad96ed-026f-4c7c-8e53-dde59ff6f61d" providerId="AD" clId="Web-{794E35E0-1151-AEC5-94B9-8B22DB360F42}"/>
    <pc:docChg chg="modSld">
      <pc:chgData name="Nguyen Bui Duc Anh 20220070" userId="S::anh.nbd220070@sis.hust.edu.vn::73ad96ed-026f-4c7c-8e53-dde59ff6f61d" providerId="AD" clId="Web-{794E35E0-1151-AEC5-94B9-8B22DB360F42}" dt="2024-02-27T03:20:44.536" v="8"/>
      <pc:docMkLst>
        <pc:docMk/>
      </pc:docMkLst>
      <pc:sldChg chg="addSp delSp">
        <pc:chgData name="Nguyen Bui Duc Anh 20220070" userId="S::anh.nbd220070@sis.hust.edu.vn::73ad96ed-026f-4c7c-8e53-dde59ff6f61d" providerId="AD" clId="Web-{794E35E0-1151-AEC5-94B9-8B22DB360F42}" dt="2024-02-27T03:17:03.242" v="4"/>
        <pc:sldMkLst>
          <pc:docMk/>
          <pc:sldMk cId="2642572321" sldId="327"/>
        </pc:sldMkLst>
        <pc:spChg chg="add del">
          <ac:chgData name="Nguyen Bui Duc Anh 20220070" userId="S::anh.nbd220070@sis.hust.edu.vn::73ad96ed-026f-4c7c-8e53-dde59ff6f61d" providerId="AD" clId="Web-{794E35E0-1151-AEC5-94B9-8B22DB360F42}" dt="2024-02-27T03:17:03.242" v="4"/>
          <ac:spMkLst>
            <pc:docMk/>
            <pc:sldMk cId="2642572321" sldId="327"/>
            <ac:spMk id="3" creationId="{3573E091-9DCD-4DE7-96D1-A93E44E0F5B9}"/>
          </ac:spMkLst>
        </pc:spChg>
      </pc:sldChg>
      <pc:sldChg chg="addSp delSp">
        <pc:chgData name="Nguyen Bui Duc Anh 20220070" userId="S::anh.nbd220070@sis.hust.edu.vn::73ad96ed-026f-4c7c-8e53-dde59ff6f61d" providerId="AD" clId="Web-{794E35E0-1151-AEC5-94B9-8B22DB360F42}" dt="2024-02-27T03:17:06.867" v="5"/>
        <pc:sldMkLst>
          <pc:docMk/>
          <pc:sldMk cId="2110730046" sldId="329"/>
        </pc:sldMkLst>
        <pc:spChg chg="del">
          <ac:chgData name="Nguyen Bui Duc Anh 20220070" userId="S::anh.nbd220070@sis.hust.edu.vn::73ad96ed-026f-4c7c-8e53-dde59ff6f61d" providerId="AD" clId="Web-{794E35E0-1151-AEC5-94B9-8B22DB360F42}" dt="2024-02-27T03:17:06.867" v="5"/>
          <ac:spMkLst>
            <pc:docMk/>
            <pc:sldMk cId="2110730046" sldId="329"/>
            <ac:spMk id="3" creationId="{3573E091-9DCD-4DE7-96D1-A93E44E0F5B9}"/>
          </ac:spMkLst>
        </pc:spChg>
        <pc:spChg chg="add del">
          <ac:chgData name="Nguyen Bui Duc Anh 20220070" userId="S::anh.nbd220070@sis.hust.edu.vn::73ad96ed-026f-4c7c-8e53-dde59ff6f61d" providerId="AD" clId="Web-{794E35E0-1151-AEC5-94B9-8B22DB360F42}" dt="2024-02-27T03:16:59.913" v="2"/>
          <ac:spMkLst>
            <pc:docMk/>
            <pc:sldMk cId="2110730046" sldId="329"/>
            <ac:spMk id="5" creationId="{0C01DA63-77D8-4CFA-F60B-71E8FC03CEE3}"/>
          </ac:spMkLst>
        </pc:spChg>
      </pc:sldChg>
      <pc:sldChg chg="delSp">
        <pc:chgData name="Nguyen Bui Duc Anh 20220070" userId="S::anh.nbd220070@sis.hust.edu.vn::73ad96ed-026f-4c7c-8e53-dde59ff6f61d" providerId="AD" clId="Web-{794E35E0-1151-AEC5-94B9-8B22DB360F42}" dt="2024-02-27T03:20:36.974" v="7"/>
        <pc:sldMkLst>
          <pc:docMk/>
          <pc:sldMk cId="484956928" sldId="330"/>
        </pc:sldMkLst>
        <pc:spChg chg="del">
          <ac:chgData name="Nguyen Bui Duc Anh 20220070" userId="S::anh.nbd220070@sis.hust.edu.vn::73ad96ed-026f-4c7c-8e53-dde59ff6f61d" providerId="AD" clId="Web-{794E35E0-1151-AEC5-94B9-8B22DB360F42}" dt="2024-02-27T03:20:36.974" v="7"/>
          <ac:spMkLst>
            <pc:docMk/>
            <pc:sldMk cId="484956928" sldId="330"/>
            <ac:spMk id="3" creationId="{3573E091-9DCD-4DE7-96D1-A93E44E0F5B9}"/>
          </ac:spMkLst>
        </pc:spChg>
      </pc:sldChg>
      <pc:sldChg chg="delSp">
        <pc:chgData name="Nguyen Bui Duc Anh 20220070" userId="S::anh.nbd220070@sis.hust.edu.vn::73ad96ed-026f-4c7c-8e53-dde59ff6f61d" providerId="AD" clId="Web-{794E35E0-1151-AEC5-94B9-8B22DB360F42}" dt="2024-02-27T03:20:12.644" v="6"/>
        <pc:sldMkLst>
          <pc:docMk/>
          <pc:sldMk cId="892963319" sldId="331"/>
        </pc:sldMkLst>
        <pc:spChg chg="del">
          <ac:chgData name="Nguyen Bui Duc Anh 20220070" userId="S::anh.nbd220070@sis.hust.edu.vn::73ad96ed-026f-4c7c-8e53-dde59ff6f61d" providerId="AD" clId="Web-{794E35E0-1151-AEC5-94B9-8B22DB360F42}" dt="2024-02-27T03:20:12.644" v="6"/>
          <ac:spMkLst>
            <pc:docMk/>
            <pc:sldMk cId="892963319" sldId="331"/>
            <ac:spMk id="3" creationId="{3573E091-9DCD-4DE7-96D1-A93E44E0F5B9}"/>
          </ac:spMkLst>
        </pc:spChg>
      </pc:sldChg>
      <pc:sldChg chg="delSp">
        <pc:chgData name="Nguyen Bui Duc Anh 20220070" userId="S::anh.nbd220070@sis.hust.edu.vn::73ad96ed-026f-4c7c-8e53-dde59ff6f61d" providerId="AD" clId="Web-{794E35E0-1151-AEC5-94B9-8B22DB360F42}" dt="2024-02-27T03:20:44.536" v="8"/>
        <pc:sldMkLst>
          <pc:docMk/>
          <pc:sldMk cId="4129945400" sldId="332"/>
        </pc:sldMkLst>
        <pc:spChg chg="del">
          <ac:chgData name="Nguyen Bui Duc Anh 20220070" userId="S::anh.nbd220070@sis.hust.edu.vn::73ad96ed-026f-4c7c-8e53-dde59ff6f61d" providerId="AD" clId="Web-{794E35E0-1151-AEC5-94B9-8B22DB360F42}" dt="2024-02-27T03:20:44.536" v="8"/>
          <ac:spMkLst>
            <pc:docMk/>
            <pc:sldMk cId="4129945400" sldId="332"/>
            <ac:spMk id="3" creationId="{3573E091-9DCD-4DE7-96D1-A93E44E0F5B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cs typeface="Arial" panose="020B0604020202020204" pitchFamily="34" charset="0"/>
              </a:rPr>
              <a:t>1. </a:t>
            </a:r>
            <a:r>
              <a:rPr lang="en-US">
                <a:cs typeface="Arial" panose="020B0604020202020204" pitchFamily="34" charset="0"/>
              </a:rPr>
              <a:t>VÍ DỤ MINH HỌA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30496" y="975069"/>
            <a:ext cx="11029984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Cách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2: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Duyệt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toàn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bộ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có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cải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tiến</a:t>
            </a:r>
            <a:endParaRPr lang="en-US" altLang="en-US" sz="2200">
              <a:solidFill>
                <a:srgbClr val="002060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altLang="en-US" sz="2200">
              <a:solidFill>
                <a:srgbClr val="002060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altLang="en-US" sz="2200">
              <a:solidFill>
                <a:srgbClr val="002060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altLang="en-US" sz="2200">
              <a:solidFill>
                <a:srgbClr val="002060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en-US" sz="2200">
              <a:solidFill>
                <a:srgbClr val="002060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en-US" sz="2200">
              <a:solidFill>
                <a:srgbClr val="002060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640080" lvl="1" indent="-274320" algn="just">
              <a:lnSpc>
                <a:spcPct val="13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err="1">
                <a:cs typeface="Times New Roman" panose="02020603050405020304" pitchFamily="18" charset="0"/>
              </a:rPr>
              <a:t>Nhận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thấy</a:t>
            </a:r>
            <a:r>
              <a:rPr lang="en-US" sz="2200">
                <a:cs typeface="Times New Roman" panose="02020603050405020304" pitchFamily="18" charset="0"/>
              </a:rPr>
              <a:t>, ta </a:t>
            </a:r>
            <a:r>
              <a:rPr lang="en-US" sz="2200" err="1">
                <a:cs typeface="Times New Roman" panose="02020603050405020304" pitchFamily="18" charset="0"/>
              </a:rPr>
              <a:t>có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thể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tính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tổng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các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phần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tử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từ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vị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trí</a:t>
            </a:r>
            <a:r>
              <a:rPr lang="en-US" sz="2200" b="1">
                <a:cs typeface="Times New Roman" panose="02020603050405020304" pitchFamily="18" charset="0"/>
              </a:rPr>
              <a:t> </a:t>
            </a:r>
            <a:r>
              <a:rPr lang="en-US" sz="2200" i="1" err="1">
                <a:solidFill>
                  <a:srgbClr val="CC3300"/>
                </a:solidFill>
                <a:cs typeface="Times New Roman" pitchFamily="18" charset="0"/>
              </a:rPr>
              <a:t>i</a:t>
            </a:r>
            <a:r>
              <a:rPr lang="en-US" sz="2200" i="1">
                <a:solidFill>
                  <a:srgbClr val="CC3300"/>
                </a:solidFill>
                <a:cs typeface="Times New Roman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đến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i="1">
                <a:solidFill>
                  <a:srgbClr val="CC3300"/>
                </a:solidFill>
                <a:cs typeface="Times New Roman" pitchFamily="18" charset="0"/>
              </a:rPr>
              <a:t>j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từ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tổng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của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các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phần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tử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từ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i="1" err="1">
                <a:solidFill>
                  <a:srgbClr val="CC3300"/>
                </a:solidFill>
                <a:cs typeface="Times New Roman" pitchFamily="18" charset="0"/>
              </a:rPr>
              <a:t>i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đến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i="1">
                <a:solidFill>
                  <a:srgbClr val="CC3300"/>
                </a:solidFill>
                <a:cs typeface="Times New Roman" pitchFamily="18" charset="0"/>
              </a:rPr>
              <a:t>j-</a:t>
            </a:r>
            <a:r>
              <a:rPr lang="en-US" sz="2200">
                <a:solidFill>
                  <a:srgbClr val="CC3300"/>
                </a:solidFill>
                <a:cs typeface="Times New Roman" pitchFamily="18" charset="0"/>
              </a:rPr>
              <a:t>1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chỉ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bằng</a:t>
            </a:r>
            <a:r>
              <a:rPr lang="en-US" sz="2200">
                <a:cs typeface="Times New Roman" panose="02020603050405020304" pitchFamily="18" charset="0"/>
              </a:rPr>
              <a:t> 1 </a:t>
            </a:r>
            <a:r>
              <a:rPr lang="en-US" sz="2200" err="1">
                <a:cs typeface="Times New Roman" panose="02020603050405020304" pitchFamily="18" charset="0"/>
              </a:rPr>
              <a:t>phép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cộng</a:t>
            </a:r>
            <a:r>
              <a:rPr lang="en-US" sz="2200">
                <a:cs typeface="Times New Roman" panose="02020603050405020304" pitchFamily="18" charset="0"/>
              </a:rPr>
              <a:t>:</a:t>
            </a:r>
          </a:p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altLang="en-US" sz="2200">
              <a:solidFill>
                <a:srgbClr val="002060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B6D42-C1CA-80BC-A179-C5E72BC81DE7}"/>
              </a:ext>
            </a:extLst>
          </p:cNvPr>
          <p:cNvSpPr txBox="1">
            <a:spLocks/>
          </p:cNvSpPr>
          <p:nvPr/>
        </p:nvSpPr>
        <p:spPr>
          <a:xfrm>
            <a:off x="2162010" y="2500300"/>
            <a:ext cx="8991600" cy="1450732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nn-NO" sz="1400" b="1">
                <a:solidFill>
                  <a:srgbClr val="CC3300"/>
                </a:solidFill>
                <a:latin typeface="Courier New" pitchFamily="49" charset="0"/>
                <a:cs typeface="Courier New" pitchFamily="49" charset="0"/>
              </a:rPr>
              <a:t>i = 0: </a:t>
            </a:r>
          </a:p>
          <a:p>
            <a:pPr>
              <a:buFont typeface="Wingdings" panose="05000000000000000000" pitchFamily="2" charset="2"/>
              <a:buNone/>
            </a:pPr>
            <a:r>
              <a:rPr lang="nn-NO" sz="1400" b="1">
                <a:solidFill>
                  <a:srgbClr val="CC33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nn-NO" sz="1400" b="1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nn-NO" sz="1400" b="1">
                <a:latin typeface="Courier New" pitchFamily="49" charset="0"/>
                <a:cs typeface="Courier New" pitchFamily="49" charset="0"/>
              </a:rPr>
              <a:t>(-2),(-2, 11), (-2,11, -4),  (-2,11,-4,13), (-2,11,-4,13,-5), (-2,11,-4,13,-5,2)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D26F00-1EAE-3FFF-CCA0-05B78E49F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355643"/>
              </p:ext>
            </p:extLst>
          </p:nvPr>
        </p:nvGraphicFramePr>
        <p:xfrm>
          <a:off x="2242995" y="1612295"/>
          <a:ext cx="6796503" cy="7608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70929">
                  <a:extLst>
                    <a:ext uri="{9D8B030D-6E8A-4147-A177-3AD203B41FA5}">
                      <a16:colId xmlns:a16="http://schemas.microsoft.com/office/drawing/2014/main" val="3770526651"/>
                    </a:ext>
                  </a:extLst>
                </a:gridCol>
                <a:gridCol w="970929">
                  <a:extLst>
                    <a:ext uri="{9D8B030D-6E8A-4147-A177-3AD203B41FA5}">
                      <a16:colId xmlns:a16="http://schemas.microsoft.com/office/drawing/2014/main" val="693457135"/>
                    </a:ext>
                  </a:extLst>
                </a:gridCol>
                <a:gridCol w="970929">
                  <a:extLst>
                    <a:ext uri="{9D8B030D-6E8A-4147-A177-3AD203B41FA5}">
                      <a16:colId xmlns:a16="http://schemas.microsoft.com/office/drawing/2014/main" val="2905826842"/>
                    </a:ext>
                  </a:extLst>
                </a:gridCol>
                <a:gridCol w="970929">
                  <a:extLst>
                    <a:ext uri="{9D8B030D-6E8A-4147-A177-3AD203B41FA5}">
                      <a16:colId xmlns:a16="http://schemas.microsoft.com/office/drawing/2014/main" val="2325324573"/>
                    </a:ext>
                  </a:extLst>
                </a:gridCol>
                <a:gridCol w="970929">
                  <a:extLst>
                    <a:ext uri="{9D8B030D-6E8A-4147-A177-3AD203B41FA5}">
                      <a16:colId xmlns:a16="http://schemas.microsoft.com/office/drawing/2014/main" val="664946254"/>
                    </a:ext>
                  </a:extLst>
                </a:gridCol>
                <a:gridCol w="949114">
                  <a:extLst>
                    <a:ext uri="{9D8B030D-6E8A-4147-A177-3AD203B41FA5}">
                      <a16:colId xmlns:a16="http://schemas.microsoft.com/office/drawing/2014/main" val="1719865301"/>
                    </a:ext>
                  </a:extLst>
                </a:gridCol>
                <a:gridCol w="992744">
                  <a:extLst>
                    <a:ext uri="{9D8B030D-6E8A-4147-A177-3AD203B41FA5}">
                      <a16:colId xmlns:a16="http://schemas.microsoft.com/office/drawing/2014/main" val="1944643549"/>
                    </a:ext>
                  </a:extLst>
                </a:gridCol>
              </a:tblGrid>
              <a:tr h="440809">
                <a:tc>
                  <a:txBody>
                    <a:bodyPr/>
                    <a:lstStyle/>
                    <a:p>
                      <a:r>
                        <a:rPr lang="en-US" sz="1500"/>
                        <a:t>Index </a:t>
                      </a:r>
                      <a:r>
                        <a:rPr lang="en-US" sz="1500" err="1"/>
                        <a:t>i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390387"/>
                  </a:ext>
                </a:extLst>
              </a:tr>
              <a:tr h="296224">
                <a:tc>
                  <a:txBody>
                    <a:bodyPr/>
                    <a:lstStyle/>
                    <a:p>
                      <a:r>
                        <a:rPr lang="en-US" sz="1500"/>
                        <a:t>a[</a:t>
                      </a:r>
                      <a:r>
                        <a:rPr lang="en-US" sz="1500" err="1"/>
                        <a:t>i</a:t>
                      </a:r>
                      <a:r>
                        <a:rPr lang="en-US" sz="150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274848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D4326831-01E2-C5C7-34FE-838D26BB1EFF}"/>
              </a:ext>
            </a:extLst>
          </p:cNvPr>
          <p:cNvSpPr/>
          <p:nvPr/>
        </p:nvSpPr>
        <p:spPr>
          <a:xfrm rot="5400000">
            <a:off x="3092587" y="3034160"/>
            <a:ext cx="228600" cy="68580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5F9DDEC-BA2E-1BB3-C1E4-D04411465021}"/>
              </a:ext>
            </a:extLst>
          </p:cNvPr>
          <p:cNvSpPr/>
          <p:nvPr/>
        </p:nvSpPr>
        <p:spPr>
          <a:xfrm rot="5400000">
            <a:off x="4121287" y="3072260"/>
            <a:ext cx="228600" cy="60960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F7A6258-352D-B528-23FC-13D27B1502BC}"/>
              </a:ext>
            </a:extLst>
          </p:cNvPr>
          <p:cNvSpPr/>
          <p:nvPr/>
        </p:nvSpPr>
        <p:spPr>
          <a:xfrm rot="5400000" flipH="1">
            <a:off x="4362055" y="2462659"/>
            <a:ext cx="152400" cy="99060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B06A7A04-7746-FBD8-6F18-9303ED7059BA}"/>
              </a:ext>
            </a:extLst>
          </p:cNvPr>
          <p:cNvSpPr/>
          <p:nvPr/>
        </p:nvSpPr>
        <p:spPr>
          <a:xfrm rot="5400000" flipH="1">
            <a:off x="5769770" y="2566776"/>
            <a:ext cx="208232" cy="838201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08C4950-AFAF-48EA-815A-F965550CEF89}"/>
              </a:ext>
            </a:extLst>
          </p:cNvPr>
          <p:cNvSpPr/>
          <p:nvPr/>
        </p:nvSpPr>
        <p:spPr>
          <a:xfrm rot="5400000">
            <a:off x="5951780" y="2765772"/>
            <a:ext cx="149013" cy="1142999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7A29EEE-C42D-2145-1E4C-06D86907AA0E}"/>
              </a:ext>
            </a:extLst>
          </p:cNvPr>
          <p:cNvSpPr/>
          <p:nvPr/>
        </p:nvSpPr>
        <p:spPr>
          <a:xfrm rot="5400000">
            <a:off x="7513879" y="2803871"/>
            <a:ext cx="149017" cy="1066800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3C354F13-60F6-5C37-2F0F-3CD6FE62C5D3}"/>
              </a:ext>
            </a:extLst>
          </p:cNvPr>
          <p:cNvSpPr/>
          <p:nvPr/>
        </p:nvSpPr>
        <p:spPr>
          <a:xfrm rot="5400000" flipH="1">
            <a:off x="7664587" y="2195960"/>
            <a:ext cx="228599" cy="1447801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02C3CE17-F70E-CD38-4DE2-AD5521599129}"/>
              </a:ext>
            </a:extLst>
          </p:cNvPr>
          <p:cNvSpPr/>
          <p:nvPr/>
        </p:nvSpPr>
        <p:spPr>
          <a:xfrm rot="5400000" flipH="1">
            <a:off x="9607687" y="2234059"/>
            <a:ext cx="152401" cy="144780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B28039-06CE-8FB7-F357-345827FADB2C}"/>
              </a:ext>
            </a:extLst>
          </p:cNvPr>
          <p:cNvSpPr txBox="1"/>
          <p:nvPr/>
        </p:nvSpPr>
        <p:spPr>
          <a:xfrm>
            <a:off x="2706469" y="3468569"/>
            <a:ext cx="1033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-2+11 = 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276FB-88E3-E099-A8F3-0E3B52B2C5D5}"/>
              </a:ext>
            </a:extLst>
          </p:cNvPr>
          <p:cNvSpPr txBox="1"/>
          <p:nvPr/>
        </p:nvSpPr>
        <p:spPr>
          <a:xfrm>
            <a:off x="4083187" y="3418333"/>
            <a:ext cx="457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3182C-B8B8-FFB5-F08E-250FC9BF0E28}"/>
              </a:ext>
            </a:extLst>
          </p:cNvPr>
          <p:cNvSpPr txBox="1"/>
          <p:nvPr/>
        </p:nvSpPr>
        <p:spPr>
          <a:xfrm>
            <a:off x="3753540" y="2585821"/>
            <a:ext cx="12313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9 + (-4)=5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775A9-CBF1-A567-8F83-37AF0009CE26}"/>
              </a:ext>
            </a:extLst>
          </p:cNvPr>
          <p:cNvSpPr txBox="1"/>
          <p:nvPr/>
        </p:nvSpPr>
        <p:spPr>
          <a:xfrm>
            <a:off x="5759586" y="262184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DF4171-636C-DAA5-3321-4523577592A5}"/>
              </a:ext>
            </a:extLst>
          </p:cNvPr>
          <p:cNvSpPr txBox="1"/>
          <p:nvPr/>
        </p:nvSpPr>
        <p:spPr>
          <a:xfrm>
            <a:off x="5605615" y="3442020"/>
            <a:ext cx="9921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5+13=18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06761C-2ED1-5FFA-85A3-C484F57B0FA6}"/>
              </a:ext>
            </a:extLst>
          </p:cNvPr>
          <p:cNvSpPr txBox="1"/>
          <p:nvPr/>
        </p:nvSpPr>
        <p:spPr>
          <a:xfrm>
            <a:off x="7434415" y="3422201"/>
            <a:ext cx="6873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143A0F-4A29-177E-48FF-FB34E3C776E2}"/>
              </a:ext>
            </a:extLst>
          </p:cNvPr>
          <p:cNvSpPr txBox="1"/>
          <p:nvPr/>
        </p:nvSpPr>
        <p:spPr>
          <a:xfrm>
            <a:off x="6990575" y="2500300"/>
            <a:ext cx="13715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18 + (-5)=13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CC43E7-C0A5-79B7-9F02-AFE6177D6825}"/>
              </a:ext>
            </a:extLst>
          </p:cNvPr>
          <p:cNvSpPr txBox="1"/>
          <p:nvPr/>
        </p:nvSpPr>
        <p:spPr>
          <a:xfrm>
            <a:off x="9493389" y="2513172"/>
            <a:ext cx="1066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13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638CC6A-94ED-72CF-F659-AA967B960BEB}"/>
              </a:ext>
            </a:extLst>
          </p:cNvPr>
          <p:cNvSpPr/>
          <p:nvPr/>
        </p:nvSpPr>
        <p:spPr>
          <a:xfrm>
            <a:off x="3625987" y="3714590"/>
            <a:ext cx="609600" cy="157771"/>
          </a:xfrm>
          <a:custGeom>
            <a:avLst/>
            <a:gdLst>
              <a:gd name="connsiteX0" fmla="*/ 0 w 632012"/>
              <a:gd name="connsiteY0" fmla="*/ 0 h 248773"/>
              <a:gd name="connsiteX1" fmla="*/ 121024 w 632012"/>
              <a:gd name="connsiteY1" fmla="*/ 248770 h 248773"/>
              <a:gd name="connsiteX2" fmla="*/ 632012 w 632012"/>
              <a:gd name="connsiteY2" fmla="*/ 6723 h 248773"/>
              <a:gd name="connsiteX3" fmla="*/ 632012 w 632012"/>
              <a:gd name="connsiteY3" fmla="*/ 6723 h 2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012" h="248773">
                <a:moveTo>
                  <a:pt x="0" y="0"/>
                </a:moveTo>
                <a:cubicBezTo>
                  <a:pt x="7844" y="123824"/>
                  <a:pt x="15689" y="247649"/>
                  <a:pt x="121024" y="248770"/>
                </a:cubicBezTo>
                <a:cubicBezTo>
                  <a:pt x="226359" y="249891"/>
                  <a:pt x="632012" y="6723"/>
                  <a:pt x="632012" y="6723"/>
                </a:cubicBezTo>
                <a:lnTo>
                  <a:pt x="632012" y="6723"/>
                </a:lnTo>
              </a:path>
            </a:pathLst>
          </a:custGeom>
          <a:noFill/>
          <a:ln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CD0C91F-9276-2C69-27C6-04022EA742FA}"/>
              </a:ext>
            </a:extLst>
          </p:cNvPr>
          <p:cNvSpPr/>
          <p:nvPr/>
        </p:nvSpPr>
        <p:spPr>
          <a:xfrm flipV="1">
            <a:off x="4618786" y="2555579"/>
            <a:ext cx="1240575" cy="97580"/>
          </a:xfrm>
          <a:custGeom>
            <a:avLst/>
            <a:gdLst>
              <a:gd name="connsiteX0" fmla="*/ 0 w 632012"/>
              <a:gd name="connsiteY0" fmla="*/ 0 h 248773"/>
              <a:gd name="connsiteX1" fmla="*/ 121024 w 632012"/>
              <a:gd name="connsiteY1" fmla="*/ 248770 h 248773"/>
              <a:gd name="connsiteX2" fmla="*/ 632012 w 632012"/>
              <a:gd name="connsiteY2" fmla="*/ 6723 h 248773"/>
              <a:gd name="connsiteX3" fmla="*/ 632012 w 632012"/>
              <a:gd name="connsiteY3" fmla="*/ 6723 h 2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012" h="248773">
                <a:moveTo>
                  <a:pt x="0" y="0"/>
                </a:moveTo>
                <a:cubicBezTo>
                  <a:pt x="7844" y="123824"/>
                  <a:pt x="15689" y="247649"/>
                  <a:pt x="121024" y="248770"/>
                </a:cubicBezTo>
                <a:cubicBezTo>
                  <a:pt x="226359" y="249891"/>
                  <a:pt x="632012" y="6723"/>
                  <a:pt x="632012" y="6723"/>
                </a:cubicBezTo>
                <a:lnTo>
                  <a:pt x="632012" y="6723"/>
                </a:lnTo>
              </a:path>
            </a:pathLst>
          </a:custGeom>
          <a:noFill/>
          <a:ln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FD8AE2C-A939-134F-BC99-CC27A524736D}"/>
              </a:ext>
            </a:extLst>
          </p:cNvPr>
          <p:cNvSpPr/>
          <p:nvPr/>
        </p:nvSpPr>
        <p:spPr>
          <a:xfrm>
            <a:off x="6367446" y="3689153"/>
            <a:ext cx="1283958" cy="172910"/>
          </a:xfrm>
          <a:custGeom>
            <a:avLst/>
            <a:gdLst>
              <a:gd name="connsiteX0" fmla="*/ 0 w 632012"/>
              <a:gd name="connsiteY0" fmla="*/ 0 h 248773"/>
              <a:gd name="connsiteX1" fmla="*/ 121024 w 632012"/>
              <a:gd name="connsiteY1" fmla="*/ 248770 h 248773"/>
              <a:gd name="connsiteX2" fmla="*/ 632012 w 632012"/>
              <a:gd name="connsiteY2" fmla="*/ 6723 h 248773"/>
              <a:gd name="connsiteX3" fmla="*/ 632012 w 632012"/>
              <a:gd name="connsiteY3" fmla="*/ 6723 h 2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012" h="248773">
                <a:moveTo>
                  <a:pt x="0" y="0"/>
                </a:moveTo>
                <a:cubicBezTo>
                  <a:pt x="7844" y="123824"/>
                  <a:pt x="15689" y="247649"/>
                  <a:pt x="121024" y="248770"/>
                </a:cubicBezTo>
                <a:cubicBezTo>
                  <a:pt x="226359" y="249891"/>
                  <a:pt x="632012" y="6723"/>
                  <a:pt x="632012" y="6723"/>
                </a:cubicBezTo>
                <a:lnTo>
                  <a:pt x="632012" y="6723"/>
                </a:lnTo>
              </a:path>
            </a:pathLst>
          </a:custGeom>
          <a:noFill/>
          <a:ln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9E6E250-7FE0-20BF-A37F-06B5567EE3CD}"/>
              </a:ext>
            </a:extLst>
          </p:cNvPr>
          <p:cNvSpPr/>
          <p:nvPr/>
        </p:nvSpPr>
        <p:spPr>
          <a:xfrm flipV="1">
            <a:off x="8045587" y="2479022"/>
            <a:ext cx="1600200" cy="85459"/>
          </a:xfrm>
          <a:custGeom>
            <a:avLst/>
            <a:gdLst>
              <a:gd name="connsiteX0" fmla="*/ 0 w 632012"/>
              <a:gd name="connsiteY0" fmla="*/ 0 h 248773"/>
              <a:gd name="connsiteX1" fmla="*/ 121024 w 632012"/>
              <a:gd name="connsiteY1" fmla="*/ 248770 h 248773"/>
              <a:gd name="connsiteX2" fmla="*/ 632012 w 632012"/>
              <a:gd name="connsiteY2" fmla="*/ 6723 h 248773"/>
              <a:gd name="connsiteX3" fmla="*/ 632012 w 632012"/>
              <a:gd name="connsiteY3" fmla="*/ 6723 h 2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012" h="248773">
                <a:moveTo>
                  <a:pt x="0" y="0"/>
                </a:moveTo>
                <a:cubicBezTo>
                  <a:pt x="7844" y="123824"/>
                  <a:pt x="15689" y="247649"/>
                  <a:pt x="121024" y="248770"/>
                </a:cubicBezTo>
                <a:cubicBezTo>
                  <a:pt x="226359" y="249891"/>
                  <a:pt x="632012" y="6723"/>
                  <a:pt x="632012" y="6723"/>
                </a:cubicBezTo>
                <a:lnTo>
                  <a:pt x="632012" y="6723"/>
                </a:lnTo>
              </a:path>
            </a:pathLst>
          </a:custGeom>
          <a:noFill/>
          <a:ln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3B3E56FB-2F29-0AA9-60C0-935A55049F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553113"/>
              </p:ext>
            </p:extLst>
          </p:nvPr>
        </p:nvGraphicFramePr>
        <p:xfrm>
          <a:off x="4668630" y="4942959"/>
          <a:ext cx="2969570" cy="877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60160" imgH="431640" progId="Equation.DSMT4">
                  <p:embed/>
                </p:oleObj>
              </mc:Choice>
              <mc:Fallback>
                <p:oleObj name="Equation" r:id="rId2" imgW="1460160" imgH="43164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B3E56FB-2F29-0AA9-60C0-935A55049F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8630" y="4942959"/>
                        <a:ext cx="2969570" cy="8779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ight Brace 28">
            <a:extLst>
              <a:ext uri="{FF2B5EF4-FFF2-40B4-BE49-F238E27FC236}">
                <a16:creationId xmlns:a16="http://schemas.microsoft.com/office/drawing/2014/main" id="{EFA05324-F3E8-D249-EF96-000B9D999F31}"/>
              </a:ext>
            </a:extLst>
          </p:cNvPr>
          <p:cNvSpPr/>
          <p:nvPr/>
        </p:nvSpPr>
        <p:spPr>
          <a:xfrm rot="5400000">
            <a:off x="5048323" y="5347935"/>
            <a:ext cx="165490" cy="945969"/>
          </a:xfrm>
          <a:prstGeom prst="rightBrace">
            <a:avLst>
              <a:gd name="adj1" fmla="val 8333"/>
              <a:gd name="adj2" fmla="val 440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EBEE1E28-78DB-4248-A436-B2541BE10BBC}"/>
              </a:ext>
            </a:extLst>
          </p:cNvPr>
          <p:cNvSpPr/>
          <p:nvPr/>
        </p:nvSpPr>
        <p:spPr>
          <a:xfrm rot="5400000">
            <a:off x="6928314" y="5290114"/>
            <a:ext cx="190539" cy="1019144"/>
          </a:xfrm>
          <a:prstGeom prst="rightBrace">
            <a:avLst>
              <a:gd name="adj1" fmla="val 8333"/>
              <a:gd name="adj2" fmla="val 440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9751F5-1BA8-17D6-E940-725FE92CD3C4}"/>
              </a:ext>
            </a:extLst>
          </p:cNvPr>
          <p:cNvSpPr txBox="1"/>
          <p:nvPr/>
        </p:nvSpPr>
        <p:spPr>
          <a:xfrm>
            <a:off x="2521087" y="5896539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cs typeface="Times New Roman" panose="02020603050405020304" pitchFamily="18" charset="0"/>
              </a:rPr>
              <a:t>Tổng</a:t>
            </a:r>
            <a:r>
              <a:rPr lang="en-US">
                <a:cs typeface="Times New Roman" panose="02020603050405020304" pitchFamily="18" charset="0"/>
              </a:rPr>
              <a:t> </a:t>
            </a:r>
            <a:r>
              <a:rPr lang="en-US" err="1">
                <a:cs typeface="Times New Roman" panose="02020603050405020304" pitchFamily="18" charset="0"/>
              </a:rPr>
              <a:t>các</a:t>
            </a:r>
            <a:r>
              <a:rPr lang="en-US">
                <a:cs typeface="Times New Roman" panose="02020603050405020304" pitchFamily="18" charset="0"/>
              </a:rPr>
              <a:t> </a:t>
            </a:r>
            <a:r>
              <a:rPr lang="en-US" err="1">
                <a:cs typeface="Times New Roman" panose="02020603050405020304" pitchFamily="18" charset="0"/>
              </a:rPr>
              <a:t>phần</a:t>
            </a:r>
            <a:r>
              <a:rPr lang="en-US">
                <a:cs typeface="Times New Roman" panose="02020603050405020304" pitchFamily="18" charset="0"/>
              </a:rPr>
              <a:t> </a:t>
            </a:r>
            <a:r>
              <a:rPr lang="en-US" err="1">
                <a:cs typeface="Times New Roman" panose="02020603050405020304" pitchFamily="18" charset="0"/>
              </a:rPr>
              <a:t>tử</a:t>
            </a:r>
            <a:r>
              <a:rPr lang="en-US">
                <a:cs typeface="Times New Roman" panose="02020603050405020304" pitchFamily="18" charset="0"/>
              </a:rPr>
              <a:t> </a:t>
            </a:r>
            <a:r>
              <a:rPr lang="en-US" err="1">
                <a:cs typeface="Times New Roman" panose="02020603050405020304" pitchFamily="18" charset="0"/>
              </a:rPr>
              <a:t>từ</a:t>
            </a:r>
            <a:r>
              <a:rPr lang="en-US">
                <a:cs typeface="Times New Roman" panose="02020603050405020304" pitchFamily="18" charset="0"/>
              </a:rPr>
              <a:t> </a:t>
            </a:r>
            <a:r>
              <a:rPr lang="en-US" i="1" err="1">
                <a:cs typeface="Times New Roman" panose="02020603050405020304" pitchFamily="18" charset="0"/>
              </a:rPr>
              <a:t>i</a:t>
            </a:r>
            <a:r>
              <a:rPr lang="en-US">
                <a:cs typeface="Times New Roman" panose="02020603050405020304" pitchFamily="18" charset="0"/>
              </a:rPr>
              <a:t> </a:t>
            </a:r>
            <a:r>
              <a:rPr lang="en-US" err="1">
                <a:cs typeface="Times New Roman" panose="02020603050405020304" pitchFamily="18" charset="0"/>
              </a:rPr>
              <a:t>đến</a:t>
            </a:r>
            <a:r>
              <a:rPr lang="en-US">
                <a:cs typeface="Times New Roman" panose="02020603050405020304" pitchFamily="18" charset="0"/>
              </a:rPr>
              <a:t> </a:t>
            </a:r>
            <a:r>
              <a:rPr lang="en-US" i="1"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9AC76-A64D-8FBB-CBBB-C728CDE6A5A1}"/>
              </a:ext>
            </a:extLst>
          </p:cNvPr>
          <p:cNvSpPr txBox="1"/>
          <p:nvPr/>
        </p:nvSpPr>
        <p:spPr>
          <a:xfrm>
            <a:off x="5945488" y="5890491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cs typeface="Times New Roman" panose="02020603050405020304" pitchFamily="18" charset="0"/>
              </a:rPr>
              <a:t>Tổng</a:t>
            </a:r>
            <a:r>
              <a:rPr lang="en-US">
                <a:cs typeface="Times New Roman" panose="02020603050405020304" pitchFamily="18" charset="0"/>
              </a:rPr>
              <a:t> </a:t>
            </a:r>
            <a:r>
              <a:rPr lang="en-US" err="1">
                <a:cs typeface="Times New Roman" panose="02020603050405020304" pitchFamily="18" charset="0"/>
              </a:rPr>
              <a:t>các</a:t>
            </a:r>
            <a:r>
              <a:rPr lang="en-US">
                <a:cs typeface="Times New Roman" panose="02020603050405020304" pitchFamily="18" charset="0"/>
              </a:rPr>
              <a:t> </a:t>
            </a:r>
            <a:r>
              <a:rPr lang="en-US" err="1">
                <a:cs typeface="Times New Roman" panose="02020603050405020304" pitchFamily="18" charset="0"/>
              </a:rPr>
              <a:t>phần</a:t>
            </a:r>
            <a:r>
              <a:rPr lang="en-US">
                <a:cs typeface="Times New Roman" panose="02020603050405020304" pitchFamily="18" charset="0"/>
              </a:rPr>
              <a:t> </a:t>
            </a:r>
            <a:r>
              <a:rPr lang="en-US" err="1">
                <a:cs typeface="Times New Roman" panose="02020603050405020304" pitchFamily="18" charset="0"/>
              </a:rPr>
              <a:t>tử</a:t>
            </a:r>
            <a:r>
              <a:rPr lang="en-US">
                <a:cs typeface="Times New Roman" panose="02020603050405020304" pitchFamily="18" charset="0"/>
              </a:rPr>
              <a:t> </a:t>
            </a:r>
            <a:r>
              <a:rPr lang="en-US" err="1">
                <a:cs typeface="Times New Roman" panose="02020603050405020304" pitchFamily="18" charset="0"/>
              </a:rPr>
              <a:t>từ</a:t>
            </a:r>
            <a:r>
              <a:rPr lang="en-US">
                <a:cs typeface="Times New Roman" panose="02020603050405020304" pitchFamily="18" charset="0"/>
              </a:rPr>
              <a:t> </a:t>
            </a:r>
            <a:r>
              <a:rPr lang="en-US" i="1" err="1">
                <a:cs typeface="Times New Roman" panose="02020603050405020304" pitchFamily="18" charset="0"/>
              </a:rPr>
              <a:t>i</a:t>
            </a:r>
            <a:r>
              <a:rPr lang="en-US">
                <a:cs typeface="Times New Roman" panose="02020603050405020304" pitchFamily="18" charset="0"/>
              </a:rPr>
              <a:t> </a:t>
            </a:r>
            <a:r>
              <a:rPr lang="en-US" err="1">
                <a:cs typeface="Times New Roman" panose="02020603050405020304" pitchFamily="18" charset="0"/>
              </a:rPr>
              <a:t>đến</a:t>
            </a:r>
            <a:r>
              <a:rPr lang="en-US">
                <a:cs typeface="Times New Roman" panose="02020603050405020304" pitchFamily="18" charset="0"/>
              </a:rPr>
              <a:t> </a:t>
            </a:r>
            <a:r>
              <a:rPr lang="en-US" i="1">
                <a:cs typeface="Times New Roman" panose="02020603050405020304" pitchFamily="18" charset="0"/>
              </a:rPr>
              <a:t>j</a:t>
            </a:r>
            <a:r>
              <a:rPr lang="en-US">
                <a:cs typeface="Times New Roman" panose="02020603050405020304" pitchFamily="18" charset="0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5149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cs typeface="Arial" panose="020B0604020202020204" pitchFamily="34" charset="0"/>
              </a:rPr>
              <a:t>1. </a:t>
            </a:r>
            <a:r>
              <a:rPr lang="en-US">
                <a:cs typeface="Arial" panose="020B0604020202020204" pitchFamily="34" charset="0"/>
              </a:rPr>
              <a:t>VÍ DỤ MINH HỌA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30496" y="975069"/>
            <a:ext cx="11481552" cy="486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Cách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2: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Duyệt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toàn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bộ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có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cải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tiến</a:t>
            </a:r>
            <a:endParaRPr lang="en-US" altLang="en-US" sz="2200">
              <a:solidFill>
                <a:srgbClr val="002060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Right Arrow 15">
            <a:extLst>
              <a:ext uri="{FF2B5EF4-FFF2-40B4-BE49-F238E27FC236}">
                <a16:creationId xmlns:a16="http://schemas.microsoft.com/office/drawing/2014/main" id="{4657AC04-4682-E1C0-1AD2-115420BD1BC0}"/>
              </a:ext>
            </a:extLst>
          </p:cNvPr>
          <p:cNvSpPr/>
          <p:nvPr/>
        </p:nvSpPr>
        <p:spPr>
          <a:xfrm>
            <a:off x="6156959" y="4587594"/>
            <a:ext cx="624843" cy="28101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AC8A66B-5BF8-27C5-DDAE-CEA8A1ED5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770" y="3801592"/>
            <a:ext cx="5491668" cy="20572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int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maxSum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a[0];</a:t>
            </a:r>
          </a:p>
          <a:p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for (int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&lt;=n-1;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++) {</a:t>
            </a:r>
          </a:p>
          <a:p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for (int j=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; j&lt;=n-1;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j++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int sum = 0;</a:t>
            </a:r>
          </a:p>
          <a:p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for (int k=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; k&lt;=j; k++) sum += a[k];</a:t>
            </a:r>
          </a:p>
          <a:p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if (sum &gt;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maxSum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maxSum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sum;</a:t>
            </a:r>
          </a:p>
          <a:p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5F714272-1EF6-85A6-8D6A-C3550FE2E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269" y="3796756"/>
            <a:ext cx="4764809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int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maxSum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a[0];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for (int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&lt;=n-1;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++)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int sum = 0;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for (int j=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; j&lt;=n-1;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j++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sum += a[j];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if (sum &gt;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maxSum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maxSum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sum;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AADF9D6-2EAD-C3F0-8FEB-0D5189F2FF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373645"/>
              </p:ext>
            </p:extLst>
          </p:nvPr>
        </p:nvGraphicFramePr>
        <p:xfrm>
          <a:off x="4643846" y="1656183"/>
          <a:ext cx="3141171" cy="928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60160" imgH="431640" progId="Equation.DSMT4">
                  <p:embed/>
                </p:oleObj>
              </mc:Choice>
              <mc:Fallback>
                <p:oleObj name="Equation" r:id="rId2" imgW="1460160" imgH="431640" progId="Equation.DSMT4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CAADF9D6-2EAD-C3F0-8FEB-0D5189F2FF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846" y="1656183"/>
                        <a:ext cx="3141171" cy="9286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4ED8860-4D90-340C-0B23-669A06DA5F60}"/>
              </a:ext>
            </a:extLst>
          </p:cNvPr>
          <p:cNvSpPr/>
          <p:nvPr/>
        </p:nvSpPr>
        <p:spPr>
          <a:xfrm rot="5400000">
            <a:off x="5095392" y="2019060"/>
            <a:ext cx="197647" cy="1219200"/>
          </a:xfrm>
          <a:prstGeom prst="rightBrace">
            <a:avLst>
              <a:gd name="adj1" fmla="val 8333"/>
              <a:gd name="adj2" fmla="val 440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39044F94-DC09-F4EC-DE7B-60C7D2F2193B}"/>
              </a:ext>
            </a:extLst>
          </p:cNvPr>
          <p:cNvSpPr/>
          <p:nvPr/>
        </p:nvSpPr>
        <p:spPr>
          <a:xfrm rot="5400000">
            <a:off x="7135823" y="2017689"/>
            <a:ext cx="197647" cy="1219200"/>
          </a:xfrm>
          <a:prstGeom prst="rightBrace">
            <a:avLst>
              <a:gd name="adj1" fmla="val 8333"/>
              <a:gd name="adj2" fmla="val 440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BB8A3-9473-99DB-B754-CAED04BCE0E7}"/>
              </a:ext>
            </a:extLst>
          </p:cNvPr>
          <p:cNvSpPr txBox="1"/>
          <p:nvPr/>
        </p:nvSpPr>
        <p:spPr>
          <a:xfrm>
            <a:off x="2662646" y="2755609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>
                <a:cs typeface="Times New Roman" panose="02020603050405020304" pitchFamily="18" charset="0"/>
              </a:rPr>
              <a:t>Tổng</a:t>
            </a:r>
            <a:r>
              <a:rPr lang="en-US" sz="2000">
                <a:cs typeface="Times New Roman" panose="02020603050405020304" pitchFamily="18" charset="0"/>
              </a:rPr>
              <a:t> </a:t>
            </a:r>
            <a:r>
              <a:rPr lang="en-US" sz="2000" err="1">
                <a:cs typeface="Times New Roman" panose="02020603050405020304" pitchFamily="18" charset="0"/>
              </a:rPr>
              <a:t>các</a:t>
            </a:r>
            <a:r>
              <a:rPr lang="en-US" sz="2000">
                <a:cs typeface="Times New Roman" panose="02020603050405020304" pitchFamily="18" charset="0"/>
              </a:rPr>
              <a:t> </a:t>
            </a:r>
            <a:r>
              <a:rPr lang="en-US" sz="2000" err="1">
                <a:cs typeface="Times New Roman" panose="02020603050405020304" pitchFamily="18" charset="0"/>
              </a:rPr>
              <a:t>phần</a:t>
            </a:r>
            <a:r>
              <a:rPr lang="en-US" sz="2000">
                <a:cs typeface="Times New Roman" panose="02020603050405020304" pitchFamily="18" charset="0"/>
              </a:rPr>
              <a:t> </a:t>
            </a:r>
            <a:r>
              <a:rPr lang="en-US" sz="2000" err="1">
                <a:cs typeface="Times New Roman" panose="02020603050405020304" pitchFamily="18" charset="0"/>
              </a:rPr>
              <a:t>tử</a:t>
            </a:r>
            <a:r>
              <a:rPr lang="en-US" sz="2000">
                <a:cs typeface="Times New Roman" panose="02020603050405020304" pitchFamily="18" charset="0"/>
              </a:rPr>
              <a:t> </a:t>
            </a:r>
            <a:r>
              <a:rPr lang="en-US" sz="2000" err="1">
                <a:cs typeface="Times New Roman" panose="02020603050405020304" pitchFamily="18" charset="0"/>
              </a:rPr>
              <a:t>từ</a:t>
            </a:r>
            <a:r>
              <a:rPr lang="en-US" sz="2000">
                <a:cs typeface="Times New Roman" panose="02020603050405020304" pitchFamily="18" charset="0"/>
              </a:rPr>
              <a:t> </a:t>
            </a:r>
            <a:r>
              <a:rPr lang="en-US" sz="2000" i="1" err="1">
                <a:cs typeface="Times New Roman" panose="02020603050405020304" pitchFamily="18" charset="0"/>
              </a:rPr>
              <a:t>i</a:t>
            </a:r>
            <a:r>
              <a:rPr lang="en-US" sz="2000">
                <a:cs typeface="Times New Roman" panose="02020603050405020304" pitchFamily="18" charset="0"/>
              </a:rPr>
              <a:t> </a:t>
            </a:r>
            <a:r>
              <a:rPr lang="en-US" sz="2000" err="1">
                <a:cs typeface="Times New Roman" panose="02020603050405020304" pitchFamily="18" charset="0"/>
              </a:rPr>
              <a:t>đến</a:t>
            </a:r>
            <a:r>
              <a:rPr lang="en-US" sz="2000">
                <a:cs typeface="Times New Roman" panose="02020603050405020304" pitchFamily="18" charset="0"/>
              </a:rPr>
              <a:t> </a:t>
            </a:r>
            <a:r>
              <a:rPr lang="en-US" sz="2000" i="1"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B3AC7-D875-B46B-F8E8-A821E9057FCA}"/>
              </a:ext>
            </a:extLst>
          </p:cNvPr>
          <p:cNvSpPr txBox="1"/>
          <p:nvPr/>
        </p:nvSpPr>
        <p:spPr>
          <a:xfrm>
            <a:off x="6472645" y="2797156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>
                <a:cs typeface="Times New Roman" panose="02020603050405020304" pitchFamily="18" charset="0"/>
              </a:rPr>
              <a:t>Tổng</a:t>
            </a:r>
            <a:r>
              <a:rPr lang="en-US" sz="2000">
                <a:cs typeface="Times New Roman" panose="02020603050405020304" pitchFamily="18" charset="0"/>
              </a:rPr>
              <a:t> </a:t>
            </a:r>
            <a:r>
              <a:rPr lang="en-US" sz="2000" err="1">
                <a:cs typeface="Times New Roman" panose="02020603050405020304" pitchFamily="18" charset="0"/>
              </a:rPr>
              <a:t>các</a:t>
            </a:r>
            <a:r>
              <a:rPr lang="en-US" sz="2000">
                <a:cs typeface="Times New Roman" panose="02020603050405020304" pitchFamily="18" charset="0"/>
              </a:rPr>
              <a:t> </a:t>
            </a:r>
            <a:r>
              <a:rPr lang="en-US" sz="2000" err="1">
                <a:cs typeface="Times New Roman" panose="02020603050405020304" pitchFamily="18" charset="0"/>
              </a:rPr>
              <a:t>phần</a:t>
            </a:r>
            <a:r>
              <a:rPr lang="en-US" sz="2000">
                <a:cs typeface="Times New Roman" panose="02020603050405020304" pitchFamily="18" charset="0"/>
              </a:rPr>
              <a:t> </a:t>
            </a:r>
            <a:r>
              <a:rPr lang="en-US" sz="2000" err="1">
                <a:cs typeface="Times New Roman" panose="02020603050405020304" pitchFamily="18" charset="0"/>
              </a:rPr>
              <a:t>tử</a:t>
            </a:r>
            <a:r>
              <a:rPr lang="en-US" sz="2000">
                <a:cs typeface="Times New Roman" panose="02020603050405020304" pitchFamily="18" charset="0"/>
              </a:rPr>
              <a:t> </a:t>
            </a:r>
            <a:r>
              <a:rPr lang="en-US" sz="2000" err="1">
                <a:cs typeface="Times New Roman" panose="02020603050405020304" pitchFamily="18" charset="0"/>
              </a:rPr>
              <a:t>từ</a:t>
            </a:r>
            <a:r>
              <a:rPr lang="en-US" sz="2000">
                <a:cs typeface="Times New Roman" panose="02020603050405020304" pitchFamily="18" charset="0"/>
              </a:rPr>
              <a:t> </a:t>
            </a:r>
            <a:r>
              <a:rPr lang="en-US" sz="2000" i="1" err="1">
                <a:cs typeface="Times New Roman" panose="02020603050405020304" pitchFamily="18" charset="0"/>
              </a:rPr>
              <a:t>i</a:t>
            </a:r>
            <a:r>
              <a:rPr lang="en-US" sz="2000">
                <a:cs typeface="Times New Roman" panose="02020603050405020304" pitchFamily="18" charset="0"/>
              </a:rPr>
              <a:t> </a:t>
            </a:r>
            <a:r>
              <a:rPr lang="en-US" sz="2000" err="1">
                <a:cs typeface="Times New Roman" panose="02020603050405020304" pitchFamily="18" charset="0"/>
              </a:rPr>
              <a:t>đến</a:t>
            </a:r>
            <a:r>
              <a:rPr lang="en-US" sz="2000">
                <a:cs typeface="Times New Roman" panose="02020603050405020304" pitchFamily="18" charset="0"/>
              </a:rPr>
              <a:t> </a:t>
            </a:r>
            <a:r>
              <a:rPr lang="en-US" sz="2000" i="1">
                <a:cs typeface="Times New Roman" panose="02020603050405020304" pitchFamily="18" charset="0"/>
              </a:rPr>
              <a:t>j</a:t>
            </a:r>
            <a:r>
              <a:rPr lang="en-US" sz="2000">
                <a:cs typeface="Times New Roman" panose="02020603050405020304" pitchFamily="18" charset="0"/>
              </a:rPr>
              <a:t>-1</a:t>
            </a:r>
          </a:p>
        </p:txBody>
      </p:sp>
      <p:sp>
        <p:nvSpPr>
          <p:cNvPr id="14" name="Hình chữ nhật 2">
            <a:extLst>
              <a:ext uri="{FF2B5EF4-FFF2-40B4-BE49-F238E27FC236}">
                <a16:creationId xmlns:a16="http://schemas.microsoft.com/office/drawing/2014/main" id="{F50BD141-680E-3D3C-D643-93F144939A48}"/>
              </a:ext>
            </a:extLst>
          </p:cNvPr>
          <p:cNvSpPr/>
          <p:nvPr/>
        </p:nvSpPr>
        <p:spPr>
          <a:xfrm>
            <a:off x="6773680" y="3801592"/>
            <a:ext cx="4624915" cy="2057267"/>
          </a:xfrm>
          <a:prstGeom prst="rect">
            <a:avLst/>
          </a:prstGeom>
          <a:noFill/>
          <a:ln w="12700">
            <a:solidFill>
              <a:srgbClr val="00206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56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cs typeface="Arial" panose="020B0604020202020204" pitchFamily="34" charset="0"/>
              </a:rPr>
              <a:t>1. </a:t>
            </a:r>
            <a:r>
              <a:rPr lang="en-US">
                <a:cs typeface="Arial" panose="020B0604020202020204" pitchFamily="34" charset="0"/>
              </a:rPr>
              <a:t>VÍ DỤ MINH HỌA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30496" y="975069"/>
            <a:ext cx="11275265" cy="2400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Cách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2: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Duyệt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toàn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bộ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có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cải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tiến</a:t>
            </a:r>
            <a:endParaRPr lang="en-US" altLang="en-US" sz="2200">
              <a:solidFill>
                <a:srgbClr val="002060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640080" lvl="1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b="1" err="1">
                <a:cs typeface="Times" panose="02020603050405020304" pitchFamily="18" charset="0"/>
              </a:rPr>
              <a:t>Phân</a:t>
            </a:r>
            <a:r>
              <a:rPr lang="en-US" sz="2200" b="1">
                <a:cs typeface="Times" panose="02020603050405020304" pitchFamily="18" charset="0"/>
              </a:rPr>
              <a:t> </a:t>
            </a:r>
            <a:r>
              <a:rPr lang="en-US" sz="2200" b="1" err="1">
                <a:cs typeface="Times" panose="02020603050405020304" pitchFamily="18" charset="0"/>
              </a:rPr>
              <a:t>tích</a:t>
            </a:r>
            <a:r>
              <a:rPr lang="en-US" sz="2200" b="1">
                <a:cs typeface="Times" panose="02020603050405020304" pitchFamily="18" charset="0"/>
              </a:rPr>
              <a:t> </a:t>
            </a:r>
            <a:r>
              <a:rPr lang="en-US" sz="2200" b="1" err="1">
                <a:cs typeface="Times" panose="02020603050405020304" pitchFamily="18" charset="0"/>
              </a:rPr>
              <a:t>thuật</a:t>
            </a:r>
            <a:r>
              <a:rPr lang="en-US" sz="2200" b="1">
                <a:cs typeface="Times" panose="02020603050405020304" pitchFamily="18" charset="0"/>
              </a:rPr>
              <a:t> </a:t>
            </a:r>
            <a:r>
              <a:rPr lang="en-US" sz="2200" b="1" err="1">
                <a:cs typeface="Times" panose="02020603050405020304" pitchFamily="18" charset="0"/>
              </a:rPr>
              <a:t>toán</a:t>
            </a:r>
            <a:r>
              <a:rPr lang="en-US" sz="2200" b="1">
                <a:cs typeface="Times" panose="02020603050405020304" pitchFamily="18" charset="0"/>
              </a:rPr>
              <a:t>: </a:t>
            </a:r>
            <a:r>
              <a:rPr lang="en-US" sz="2200">
                <a:cs typeface="Times" panose="02020603050405020304" pitchFamily="18" charset="0"/>
              </a:rPr>
              <a:t>Ta </a:t>
            </a:r>
            <a:r>
              <a:rPr lang="en-US" sz="2200" err="1">
                <a:cs typeface="Times" panose="02020603050405020304" pitchFamily="18" charset="0"/>
              </a:rPr>
              <a:t>sẽ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tính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số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lượng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phép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cộng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mà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thuật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toán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phải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thực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hiện</a:t>
            </a:r>
            <a:r>
              <a:rPr lang="en-US" sz="2200">
                <a:cs typeface="Times" panose="02020603050405020304" pitchFamily="18" charset="0"/>
              </a:rPr>
              <a:t>, </a:t>
            </a:r>
            <a:r>
              <a:rPr lang="en-US" sz="2200" err="1">
                <a:cs typeface="Times" panose="02020603050405020304" pitchFamily="18" charset="0"/>
              </a:rPr>
              <a:t>tức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là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đếm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xem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dòng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lệnh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b="1">
                <a:solidFill>
                  <a:srgbClr val="C00000"/>
                </a:solidFill>
                <a:cs typeface="Courier New" panose="02070309020205020404" pitchFamily="49" charset="0"/>
              </a:rPr>
              <a:t>sum += a[j]</a:t>
            </a:r>
            <a:r>
              <a:rPr lang="en-US" sz="2200" b="1">
                <a:solidFill>
                  <a:srgbClr val="CC3300"/>
                </a:solidFill>
                <a:cs typeface="Courier New" panose="02070309020205020404" pitchFamily="49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phải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thực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hiện</a:t>
            </a:r>
            <a:r>
              <a:rPr lang="en-US" sz="2200">
                <a:cs typeface="Times New Roman" panose="02020603050405020304" pitchFamily="18" charset="0"/>
              </a:rPr>
              <a:t> bao </a:t>
            </a:r>
            <a:r>
              <a:rPr lang="en-US" sz="2200" err="1">
                <a:cs typeface="Times New Roman" panose="02020603050405020304" pitchFamily="18" charset="0"/>
              </a:rPr>
              <a:t>nhiều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lần</a:t>
            </a:r>
            <a:r>
              <a:rPr lang="en-US" sz="2200">
                <a:cs typeface="Times New Roman" panose="02020603050405020304" pitchFamily="18" charset="0"/>
              </a:rPr>
              <a:t>. </a:t>
            </a:r>
            <a:r>
              <a:rPr lang="en-US" sz="2200" err="1">
                <a:cs typeface="Times New Roman" panose="02020603050405020304" pitchFamily="18" charset="0"/>
              </a:rPr>
              <a:t>Số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lượng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br>
              <a:rPr lang="en-US" sz="2200">
                <a:cs typeface="Times New Roman" panose="02020603050405020304" pitchFamily="18" charset="0"/>
              </a:rPr>
            </a:br>
            <a:r>
              <a:rPr lang="en-US" sz="2200" err="1">
                <a:cs typeface="Times New Roman" panose="02020603050405020304" pitchFamily="18" charset="0"/>
              </a:rPr>
              <a:t>phép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cộng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là</a:t>
            </a:r>
            <a:r>
              <a:rPr lang="en-US" sz="2200">
                <a:cs typeface="Times New Roman" panose="02020603050405020304" pitchFamily="18" charset="0"/>
              </a:rPr>
              <a:t>:</a:t>
            </a:r>
          </a:p>
          <a:p>
            <a:pPr lvl="1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endParaRPr lang="en-US" sz="2200">
              <a:cs typeface="Times New Roman" panose="02020603050405020304" pitchFamily="18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FEC54C9-B538-5F53-B71C-CE4083B0C3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6408" y="3728550"/>
            <a:ext cx="4434816" cy="1938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sz="15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int </a:t>
            </a:r>
            <a:r>
              <a:rPr lang="en-US" sz="15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maxSum</a:t>
            </a:r>
            <a:r>
              <a:rPr lang="en-US" sz="15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a[0];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5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for (int </a:t>
            </a:r>
            <a:r>
              <a:rPr lang="en-US" sz="15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5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15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5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&lt;=n-1; </a:t>
            </a:r>
            <a:r>
              <a:rPr lang="en-US" sz="15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5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++)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5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int sum = 0;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5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for (int j=</a:t>
            </a:r>
            <a:r>
              <a:rPr lang="en-US" sz="15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5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; j&lt;=n-1; </a:t>
            </a:r>
            <a:r>
              <a:rPr lang="en-US" sz="15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j++</a:t>
            </a:r>
            <a:r>
              <a:rPr lang="en-US" sz="15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5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5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sum += a[j];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5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if (sum &gt; </a:t>
            </a:r>
            <a:r>
              <a:rPr lang="en-US" sz="15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maxSum</a:t>
            </a:r>
            <a:r>
              <a:rPr lang="en-US" sz="15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5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maxSum</a:t>
            </a:r>
            <a:r>
              <a:rPr lang="en-US" sz="15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sum;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5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5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0F86CDB-AA88-3F9A-B1D9-FC76AB5FF7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622612"/>
              </p:ext>
            </p:extLst>
          </p:nvPr>
        </p:nvGraphicFramePr>
        <p:xfrm>
          <a:off x="3376841" y="2530445"/>
          <a:ext cx="4646813" cy="898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98600" imgH="444240" progId="Equation.DSMT4">
                  <p:embed/>
                </p:oleObj>
              </mc:Choice>
              <mc:Fallback>
                <p:oleObj name="Equation" r:id="rId2" imgW="2298600" imgH="44424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0F86CDB-AA88-3F9A-B1D9-FC76AB5FF7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6841" y="2530445"/>
                        <a:ext cx="4646813" cy="898555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1682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cs typeface="Arial" panose="020B0604020202020204" pitchFamily="34" charset="0"/>
              </a:rPr>
              <a:t>1. </a:t>
            </a:r>
            <a:r>
              <a:rPr lang="en-US">
                <a:cs typeface="Arial" panose="020B0604020202020204" pitchFamily="34" charset="0"/>
              </a:rPr>
              <a:t>VÍ DỤ MINH HỌA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30497" y="975069"/>
            <a:ext cx="11090944" cy="4583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200" err="1">
                <a:cs typeface="Times New Roman" panose="02020603050405020304" pitchFamily="18" charset="0"/>
              </a:rPr>
              <a:t>Số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lượng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phép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cộng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mà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mỗi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thuật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toán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cần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thực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hiện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là</a:t>
            </a:r>
            <a:r>
              <a:rPr lang="en-US" sz="2200">
                <a:cs typeface="Times New Roman" panose="02020603050405020304" pitchFamily="18" charset="0"/>
              </a:rPr>
              <a:t>:</a:t>
            </a:r>
          </a:p>
          <a:p>
            <a:pPr marL="731520" lvl="1" indent="-274320">
              <a:buFont typeface="Arial" panose="020B0604020202020204" pitchFamily="34" charset="0"/>
              <a:buChar char="•"/>
            </a:pPr>
            <a:r>
              <a:rPr lang="en-US" sz="2200" err="1">
                <a:cs typeface="Times New Roman" panose="02020603050405020304" pitchFamily="18" charset="0"/>
              </a:rPr>
              <a:t>Cách</a:t>
            </a:r>
            <a:r>
              <a:rPr lang="en-US" sz="2200">
                <a:cs typeface="Times New Roman" panose="02020603050405020304" pitchFamily="18" charset="0"/>
              </a:rPr>
              <a:t> 1. </a:t>
            </a:r>
            <a:r>
              <a:rPr lang="en-US" sz="2200" err="1">
                <a:cs typeface="Times New Roman" panose="02020603050405020304" pitchFamily="18" charset="0"/>
              </a:rPr>
              <a:t>Duyệt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toàn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bộ</a:t>
            </a:r>
            <a:endParaRPr lang="en-US" sz="2200">
              <a:cs typeface="Times New Roman" panose="02020603050405020304" pitchFamily="18" charset="0"/>
            </a:endParaRPr>
          </a:p>
          <a:p>
            <a:endParaRPr lang="en-US" sz="2200">
              <a:cs typeface="Times New Roman" panose="02020603050405020304" pitchFamily="18" charset="0"/>
            </a:endParaRPr>
          </a:p>
          <a:p>
            <a:pPr marL="731520" lvl="1" indent="-274320">
              <a:buFont typeface="Arial" panose="020B0604020202020204" pitchFamily="34" charset="0"/>
              <a:buChar char="•"/>
            </a:pPr>
            <a:r>
              <a:rPr lang="en-US" sz="2200" err="1">
                <a:cs typeface="Times New Roman" panose="02020603050405020304" pitchFamily="18" charset="0"/>
              </a:rPr>
              <a:t>Cách</a:t>
            </a:r>
            <a:r>
              <a:rPr lang="en-US" sz="2200">
                <a:cs typeface="Times New Roman" panose="02020603050405020304" pitchFamily="18" charset="0"/>
              </a:rPr>
              <a:t> 2. </a:t>
            </a:r>
            <a:r>
              <a:rPr lang="en-US" sz="2200" err="1">
                <a:cs typeface="Times New Roman" panose="02020603050405020304" pitchFamily="18" charset="0"/>
              </a:rPr>
              <a:t>Duyệt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toàn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bộ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có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cải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tiến</a:t>
            </a:r>
            <a:endParaRPr lang="en-US" sz="2200">
              <a:cs typeface="Times New Roman" panose="02020603050405020304" pitchFamily="18" charset="0"/>
            </a:endParaRPr>
          </a:p>
          <a:p>
            <a:pPr marL="274320" indent="-274320" algn="just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err="1">
                <a:cs typeface="Times New Roman" panose="02020603050405020304" pitchFamily="18" charset="0"/>
              </a:rPr>
              <a:t>Cùng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một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bài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toán</a:t>
            </a:r>
            <a:r>
              <a:rPr lang="en-US" sz="2200">
                <a:cs typeface="Times New Roman" panose="02020603050405020304" pitchFamily="18" charset="0"/>
              </a:rPr>
              <a:t>, ta </a:t>
            </a:r>
            <a:r>
              <a:rPr lang="en-US" sz="2200" err="1">
                <a:cs typeface="Times New Roman" panose="02020603050405020304" pitchFamily="18" charset="0"/>
              </a:rPr>
              <a:t>đã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đề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xuất</a:t>
            </a:r>
            <a:r>
              <a:rPr lang="en-US" sz="2200">
                <a:cs typeface="Times New Roman" panose="02020603050405020304" pitchFamily="18" charset="0"/>
              </a:rPr>
              <a:t> 2 </a:t>
            </a:r>
            <a:r>
              <a:rPr lang="en-US" sz="2200" err="1">
                <a:cs typeface="Times New Roman" panose="02020603050405020304" pitchFamily="18" charset="0"/>
              </a:rPr>
              <a:t>thuật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toán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đòi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hỏi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số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lượng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phép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toán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khác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nhau</a:t>
            </a:r>
            <a:r>
              <a:rPr lang="en-US" sz="2200">
                <a:cs typeface="Times New Roman" panose="02020603050405020304" pitchFamily="18" charset="0"/>
              </a:rPr>
              <a:t>, </a:t>
            </a:r>
            <a:r>
              <a:rPr lang="en-US" sz="2200" err="1">
                <a:cs typeface="Times New Roman" panose="02020603050405020304" pitchFamily="18" charset="0"/>
              </a:rPr>
              <a:t>và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vì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thế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sẽ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đòi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hỏi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thời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gian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tính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khác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nhau</a:t>
            </a:r>
            <a:r>
              <a:rPr lang="en-US" sz="2200">
                <a:cs typeface="Times New Roman" panose="02020603050405020304" pitchFamily="18" charset="0"/>
              </a:rPr>
              <a:t>.</a:t>
            </a:r>
          </a:p>
          <a:p>
            <a:pPr marL="274320" indent="-27432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200" err="1">
                <a:cs typeface="Times New Roman" panose="02020603050405020304" pitchFamily="18" charset="0"/>
              </a:rPr>
              <a:t>Bảng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dưới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đây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cho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thấy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thời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gian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tính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của</a:t>
            </a:r>
            <a:r>
              <a:rPr lang="en-US" sz="2200">
                <a:cs typeface="Times New Roman" panose="02020603050405020304" pitchFamily="18" charset="0"/>
              </a:rPr>
              <a:t> 2 </a:t>
            </a:r>
            <a:r>
              <a:rPr lang="en-US" sz="2200" err="1">
                <a:cs typeface="Times New Roman" panose="02020603050405020304" pitchFamily="18" charset="0"/>
              </a:rPr>
              <a:t>thuật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toán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trên</a:t>
            </a:r>
            <a:r>
              <a:rPr lang="en-US" sz="2200">
                <a:cs typeface="Times New Roman" panose="02020603050405020304" pitchFamily="18" charset="0"/>
              </a:rPr>
              <a:t>, </a:t>
            </a:r>
            <a:r>
              <a:rPr lang="en-US" sz="2200" err="1">
                <a:cs typeface="Times New Roman" panose="02020603050405020304" pitchFamily="18" charset="0"/>
              </a:rPr>
              <a:t>với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giả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thiết</a:t>
            </a:r>
            <a:r>
              <a:rPr lang="en-US" sz="2200">
                <a:cs typeface="Times New Roman" panose="02020603050405020304" pitchFamily="18" charset="0"/>
              </a:rPr>
              <a:t>: </a:t>
            </a:r>
            <a:r>
              <a:rPr lang="en-US" sz="2200" err="1">
                <a:cs typeface="Times New Roman" panose="02020603050405020304" pitchFamily="18" charset="0"/>
              </a:rPr>
              <a:t>máy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tính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có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thể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thực</a:t>
            </a:r>
            <a:r>
              <a:rPr lang="en-US" sz="2200">
                <a:cs typeface="Times New Roman" panose="02020603050405020304" pitchFamily="18" charset="0"/>
              </a:rPr>
              <a:t> hiện10</a:t>
            </a:r>
            <a:r>
              <a:rPr lang="en-US" sz="2200" baseline="30000">
                <a:cs typeface="Times New Roman" panose="02020603050405020304" pitchFamily="18" charset="0"/>
              </a:rPr>
              <a:t>8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phép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cộng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trong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một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giây</a:t>
            </a:r>
            <a:endParaRPr lang="en-US" sz="2200">
              <a:cs typeface="Times New Roman" panose="02020603050405020304" pitchFamily="18" charset="0"/>
            </a:endParaRPr>
          </a:p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altLang="en-US" sz="2200">
              <a:solidFill>
                <a:srgbClr val="002060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731509" lvl="1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2200"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D696FF-091B-57B7-73B8-3D6CEB6FB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927828"/>
              </p:ext>
            </p:extLst>
          </p:nvPr>
        </p:nvGraphicFramePr>
        <p:xfrm>
          <a:off x="1550501" y="4901141"/>
          <a:ext cx="51054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6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err="1">
                          <a:solidFill>
                            <a:srgbClr val="1C0F51"/>
                          </a:solidFill>
                          <a:effectLst/>
                        </a:rPr>
                        <a:t>Độ</a:t>
                      </a:r>
                      <a:r>
                        <a:rPr lang="en-US" sz="1300" kern="100" baseline="0">
                          <a:solidFill>
                            <a:srgbClr val="1C0F51"/>
                          </a:solidFill>
                          <a:effectLst/>
                        </a:rPr>
                        <a:t> </a:t>
                      </a:r>
                      <a:r>
                        <a:rPr lang="en-US" sz="1300" kern="100" baseline="0" err="1">
                          <a:solidFill>
                            <a:srgbClr val="1C0F51"/>
                          </a:solidFill>
                          <a:effectLst/>
                        </a:rPr>
                        <a:t>phức</a:t>
                      </a:r>
                      <a:r>
                        <a:rPr lang="en-US" sz="1300" kern="100" baseline="0">
                          <a:solidFill>
                            <a:srgbClr val="1C0F51"/>
                          </a:solidFill>
                          <a:effectLst/>
                        </a:rPr>
                        <a:t> </a:t>
                      </a:r>
                      <a:r>
                        <a:rPr lang="en-US" sz="1300" kern="100" baseline="0" err="1">
                          <a:solidFill>
                            <a:srgbClr val="1C0F51"/>
                          </a:solidFill>
                          <a:effectLst/>
                        </a:rPr>
                        <a:t>tạp</a:t>
                      </a:r>
                      <a:endParaRPr lang="en-GB" sz="1300" kern="1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1C0F51"/>
                          </a:solidFill>
                          <a:effectLst/>
                        </a:rPr>
                        <a:t>n=10</a:t>
                      </a:r>
                      <a:endParaRPr lang="en-GB" sz="1300" kern="1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err="1">
                          <a:solidFill>
                            <a:srgbClr val="1C0F51"/>
                          </a:solidFill>
                          <a:effectLst/>
                        </a:rPr>
                        <a:t>Thời</a:t>
                      </a:r>
                      <a:r>
                        <a:rPr lang="en-US" sz="1300" kern="100" baseline="0">
                          <a:solidFill>
                            <a:srgbClr val="1C0F51"/>
                          </a:solidFill>
                          <a:effectLst/>
                        </a:rPr>
                        <a:t> </a:t>
                      </a:r>
                      <a:r>
                        <a:rPr lang="en-US" sz="1300" kern="100" baseline="0" err="1">
                          <a:solidFill>
                            <a:srgbClr val="1C0F51"/>
                          </a:solidFill>
                          <a:effectLst/>
                        </a:rPr>
                        <a:t>gian</a:t>
                      </a:r>
                      <a:endParaRPr lang="en-GB" sz="1300" kern="1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1C0F51"/>
                          </a:solidFill>
                          <a:effectLst/>
                        </a:rPr>
                        <a:t>n=100</a:t>
                      </a:r>
                      <a:endParaRPr lang="en-GB" sz="1300" kern="1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00" err="1">
                          <a:solidFill>
                            <a:srgbClr val="1C0F51"/>
                          </a:solidFill>
                          <a:effectLst/>
                        </a:rPr>
                        <a:t>Thời</a:t>
                      </a:r>
                      <a:r>
                        <a:rPr lang="en-US" sz="1300" kern="100" baseline="0">
                          <a:solidFill>
                            <a:srgbClr val="1C0F51"/>
                          </a:solidFill>
                          <a:effectLst/>
                        </a:rPr>
                        <a:t> </a:t>
                      </a:r>
                      <a:r>
                        <a:rPr lang="en-US" sz="1300" kern="100" baseline="0" err="1">
                          <a:solidFill>
                            <a:srgbClr val="1C0F51"/>
                          </a:solidFill>
                          <a:effectLst/>
                        </a:rPr>
                        <a:t>gian</a:t>
                      </a:r>
                      <a:endParaRPr lang="en-GB" sz="1300" kern="1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baseline="0" err="1">
                          <a:solidFill>
                            <a:srgbClr val="1C0F51"/>
                          </a:solidFill>
                          <a:effectLst/>
                        </a:rPr>
                        <a:t>n</a:t>
                      </a:r>
                      <a:r>
                        <a:rPr lang="en-US" sz="1300" kern="100" baseline="30000" err="1">
                          <a:solidFill>
                            <a:srgbClr val="1C0F51"/>
                          </a:solidFill>
                          <a:effectLst/>
                        </a:rPr>
                        <a:t>3</a:t>
                      </a:r>
                      <a:endParaRPr lang="en-GB" sz="1300" kern="1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1C0F51"/>
                          </a:solidFill>
                          <a:effectLst/>
                          <a:latin typeface="Century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300" kern="100" baseline="30000">
                          <a:solidFill>
                            <a:srgbClr val="1C0F51"/>
                          </a:solidFill>
                          <a:effectLst/>
                          <a:latin typeface="Century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</a:t>
                      </a:r>
                      <a:endParaRPr lang="en-GB" sz="1300" kern="100" baseline="300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1C0F51"/>
                          </a:solidFill>
                          <a:effectLst/>
                          <a:latin typeface="Century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300" kern="100" baseline="30000">
                          <a:solidFill>
                            <a:srgbClr val="1C0F51"/>
                          </a:solidFill>
                          <a:effectLst/>
                          <a:latin typeface="Century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-5 </a:t>
                      </a:r>
                      <a:r>
                        <a:rPr lang="en-US" sz="1300" kern="100" err="1">
                          <a:solidFill>
                            <a:srgbClr val="1C0F51"/>
                          </a:solidFill>
                          <a:effectLst/>
                          <a:latin typeface="Century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giây</a:t>
                      </a:r>
                      <a:endParaRPr lang="en-GB" sz="1300" kern="100" baseline="300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1C0F51"/>
                          </a:solidFill>
                          <a:effectLst/>
                          <a:latin typeface="Century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300" kern="100" baseline="30000">
                          <a:solidFill>
                            <a:srgbClr val="1C0F51"/>
                          </a:solidFill>
                          <a:effectLst/>
                          <a:latin typeface="Century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6</a:t>
                      </a:r>
                      <a:endParaRPr lang="en-GB" sz="1300" kern="100" baseline="300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1C0F51"/>
                          </a:solidFill>
                          <a:effectLst/>
                          <a:latin typeface="Century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300" kern="100" baseline="30000">
                          <a:solidFill>
                            <a:srgbClr val="1C0F51"/>
                          </a:solidFill>
                          <a:effectLst/>
                          <a:latin typeface="Century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-2 </a:t>
                      </a:r>
                      <a:r>
                        <a:rPr lang="en-US" sz="1300" kern="100" baseline="0" err="1">
                          <a:solidFill>
                            <a:srgbClr val="1C0F51"/>
                          </a:solidFill>
                          <a:effectLst/>
                          <a:latin typeface="Century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giây</a:t>
                      </a:r>
                      <a:endParaRPr lang="en-GB" sz="1300" kern="100" baseline="300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92632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err="1">
                          <a:solidFill>
                            <a:srgbClr val="1C0F51"/>
                          </a:solidFill>
                          <a:effectLst/>
                        </a:rPr>
                        <a:t>n</a:t>
                      </a:r>
                      <a:r>
                        <a:rPr lang="en-US" sz="1300" kern="100" baseline="30000" err="1">
                          <a:solidFill>
                            <a:srgbClr val="1C0F51"/>
                          </a:solidFill>
                          <a:effectLst/>
                        </a:rPr>
                        <a:t>2</a:t>
                      </a:r>
                      <a:endParaRPr lang="en-GB" sz="1300" kern="1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1C0F51"/>
                          </a:solidFill>
                          <a:effectLst/>
                          <a:latin typeface="Century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100</a:t>
                      </a:r>
                      <a:endParaRPr lang="en-GB" sz="1300" kern="1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1C0F51"/>
                          </a:solidFill>
                          <a:effectLst/>
                          <a:latin typeface="Century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300" kern="100" baseline="30000">
                          <a:solidFill>
                            <a:srgbClr val="1C0F51"/>
                          </a:solidFill>
                          <a:effectLst/>
                          <a:latin typeface="Century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-6</a:t>
                      </a:r>
                      <a:r>
                        <a:rPr lang="en-US" sz="1300" kern="100">
                          <a:solidFill>
                            <a:srgbClr val="1C0F51"/>
                          </a:solidFill>
                          <a:effectLst/>
                          <a:latin typeface="Century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giây</a:t>
                      </a:r>
                      <a:endParaRPr lang="en-GB" sz="1300" kern="100" baseline="300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1C0F51"/>
                          </a:solidFill>
                          <a:effectLst/>
                          <a:latin typeface="Century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10000</a:t>
                      </a:r>
                      <a:endParaRPr lang="en-GB" sz="1300" kern="1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1C0F51"/>
                          </a:solidFill>
                          <a:effectLst/>
                          <a:latin typeface="Century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300" kern="100" baseline="30000">
                          <a:solidFill>
                            <a:srgbClr val="1C0F51"/>
                          </a:solidFill>
                          <a:effectLst/>
                          <a:latin typeface="Century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-4 </a:t>
                      </a:r>
                      <a:r>
                        <a:rPr lang="en-US" sz="1300" kern="100" baseline="0" err="1">
                          <a:solidFill>
                            <a:srgbClr val="1C0F51"/>
                          </a:solidFill>
                          <a:effectLst/>
                          <a:latin typeface="Century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giây</a:t>
                      </a:r>
                      <a:endParaRPr lang="en-GB" sz="1300" kern="100" baseline="300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01170A5-C56B-31BD-D0C9-111A9D5CB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556359"/>
              </p:ext>
            </p:extLst>
          </p:nvPr>
        </p:nvGraphicFramePr>
        <p:xfrm>
          <a:off x="6655902" y="4901141"/>
          <a:ext cx="38862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0601">
                  <a:extLst>
                    <a:ext uri="{9D8B030D-6E8A-4147-A177-3AD203B41FA5}">
                      <a16:colId xmlns:a16="http://schemas.microsoft.com/office/drawing/2014/main" val="116945966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320503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605204810"/>
                    </a:ext>
                  </a:extLst>
                </a:gridCol>
                <a:gridCol w="914399">
                  <a:extLst>
                    <a:ext uri="{9D8B030D-6E8A-4147-A177-3AD203B41FA5}">
                      <a16:colId xmlns:a16="http://schemas.microsoft.com/office/drawing/2014/main" val="69864615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1C0F51"/>
                          </a:solidFill>
                          <a:effectLst/>
                        </a:rPr>
                        <a:t>n=10</a:t>
                      </a:r>
                      <a:r>
                        <a:rPr lang="en-US" sz="1300" kern="100" baseline="30000">
                          <a:solidFill>
                            <a:srgbClr val="1C0F51"/>
                          </a:solidFill>
                          <a:effectLst/>
                        </a:rPr>
                        <a:t>4</a:t>
                      </a:r>
                      <a:endParaRPr lang="en-GB" sz="1300" kern="1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err="1">
                          <a:solidFill>
                            <a:srgbClr val="1C0F51"/>
                          </a:solidFill>
                          <a:effectLst/>
                        </a:rPr>
                        <a:t>Thời</a:t>
                      </a:r>
                      <a:r>
                        <a:rPr lang="en-US" sz="1300" kern="100" baseline="0">
                          <a:solidFill>
                            <a:srgbClr val="1C0F51"/>
                          </a:solidFill>
                          <a:effectLst/>
                        </a:rPr>
                        <a:t> </a:t>
                      </a:r>
                      <a:r>
                        <a:rPr lang="en-US" sz="1300" kern="100" baseline="0" err="1">
                          <a:solidFill>
                            <a:srgbClr val="1C0F51"/>
                          </a:solidFill>
                          <a:effectLst/>
                        </a:rPr>
                        <a:t>gian</a:t>
                      </a:r>
                      <a:endParaRPr lang="en-GB" sz="1300" kern="1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1C0F51"/>
                          </a:solidFill>
                          <a:effectLst/>
                        </a:rPr>
                        <a:t>n=10</a:t>
                      </a:r>
                      <a:r>
                        <a:rPr lang="en-US" sz="1300" kern="100" baseline="30000">
                          <a:solidFill>
                            <a:srgbClr val="1C0F51"/>
                          </a:solidFill>
                          <a:effectLst/>
                        </a:rPr>
                        <a:t>6</a:t>
                      </a:r>
                      <a:endParaRPr lang="en-GB" sz="1300" kern="1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err="1">
                          <a:solidFill>
                            <a:srgbClr val="1C0F51"/>
                          </a:solidFill>
                          <a:effectLst/>
                        </a:rPr>
                        <a:t>Thời</a:t>
                      </a:r>
                      <a:r>
                        <a:rPr lang="en-US" sz="1300" kern="100" baseline="0">
                          <a:solidFill>
                            <a:srgbClr val="1C0F51"/>
                          </a:solidFill>
                          <a:effectLst/>
                        </a:rPr>
                        <a:t> </a:t>
                      </a:r>
                      <a:r>
                        <a:rPr lang="en-US" sz="1300" kern="100" baseline="0" err="1">
                          <a:solidFill>
                            <a:srgbClr val="1C0F51"/>
                          </a:solidFill>
                          <a:effectLst/>
                        </a:rPr>
                        <a:t>gian</a:t>
                      </a:r>
                      <a:endParaRPr lang="en-GB" sz="1300" kern="1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427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1C0F51"/>
                          </a:solidFill>
                          <a:effectLst/>
                        </a:rPr>
                        <a:t>10</a:t>
                      </a:r>
                      <a:r>
                        <a:rPr lang="en-US" sz="1300" kern="100" baseline="30000">
                          <a:solidFill>
                            <a:srgbClr val="1C0F51"/>
                          </a:solidFill>
                          <a:effectLst/>
                        </a:rPr>
                        <a:t>12</a:t>
                      </a:r>
                      <a:endParaRPr lang="en-GB" sz="1300" kern="1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1C0F51"/>
                          </a:solidFill>
                          <a:effectLst/>
                        </a:rPr>
                        <a:t>2.7 </a:t>
                      </a:r>
                      <a:r>
                        <a:rPr lang="en-US" sz="1300" kern="100" err="1">
                          <a:solidFill>
                            <a:srgbClr val="1C0F51"/>
                          </a:solidFill>
                          <a:effectLst/>
                        </a:rPr>
                        <a:t>giờ</a:t>
                      </a:r>
                      <a:endParaRPr lang="en-GB" sz="1300" kern="1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1C0F51"/>
                          </a:solidFill>
                          <a:effectLst/>
                        </a:rPr>
                        <a:t>10</a:t>
                      </a:r>
                      <a:r>
                        <a:rPr lang="en-US" sz="1300" kern="100" baseline="30000">
                          <a:solidFill>
                            <a:srgbClr val="1C0F51"/>
                          </a:solidFill>
                          <a:effectLst/>
                        </a:rPr>
                        <a:t>18</a:t>
                      </a:r>
                      <a:endParaRPr lang="en-GB" sz="1300" kern="1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1C0F51"/>
                          </a:solidFill>
                          <a:effectLst/>
                        </a:rPr>
                        <a:t>115 </a:t>
                      </a:r>
                      <a:r>
                        <a:rPr lang="en-US" sz="1300" kern="100" err="1">
                          <a:solidFill>
                            <a:srgbClr val="1C0F51"/>
                          </a:solidFill>
                          <a:effectLst/>
                        </a:rPr>
                        <a:t>ngày</a:t>
                      </a:r>
                      <a:endParaRPr lang="en-GB" sz="1300" kern="1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53168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1C0F51"/>
                          </a:solidFill>
                          <a:effectLst/>
                        </a:rPr>
                        <a:t>10</a:t>
                      </a:r>
                      <a:r>
                        <a:rPr lang="en-US" sz="1300" kern="100" baseline="30000">
                          <a:solidFill>
                            <a:srgbClr val="1C0F51"/>
                          </a:solidFill>
                          <a:effectLst/>
                        </a:rPr>
                        <a:t>8</a:t>
                      </a:r>
                      <a:endParaRPr lang="en-GB" sz="1300" kern="1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1C0F51"/>
                          </a:solidFill>
                          <a:effectLst/>
                        </a:rPr>
                        <a:t>1 </a:t>
                      </a:r>
                      <a:r>
                        <a:rPr lang="en-US" sz="1300" kern="100" err="1">
                          <a:solidFill>
                            <a:srgbClr val="1C0F51"/>
                          </a:solidFill>
                          <a:effectLst/>
                        </a:rPr>
                        <a:t>giây</a:t>
                      </a:r>
                      <a:endParaRPr lang="en-GB" sz="1300" kern="1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1C0F51"/>
                          </a:solidFill>
                          <a:effectLst/>
                        </a:rPr>
                        <a:t>10</a:t>
                      </a:r>
                      <a:r>
                        <a:rPr lang="en-US" sz="1300" kern="100" baseline="30000">
                          <a:solidFill>
                            <a:srgbClr val="1C0F51"/>
                          </a:solidFill>
                          <a:effectLst/>
                        </a:rPr>
                        <a:t>12</a:t>
                      </a:r>
                      <a:endParaRPr lang="en-GB" sz="1300" kern="1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solidFill>
                            <a:srgbClr val="1C0F51"/>
                          </a:solidFill>
                          <a:effectLst/>
                        </a:rPr>
                        <a:t>2.7 </a:t>
                      </a:r>
                      <a:r>
                        <a:rPr lang="en-US" sz="1300" kern="100" err="1">
                          <a:solidFill>
                            <a:srgbClr val="1C0F51"/>
                          </a:solidFill>
                          <a:effectLst/>
                        </a:rPr>
                        <a:t>giờ</a:t>
                      </a:r>
                      <a:endParaRPr lang="en-GB" sz="1300" kern="100">
                        <a:solidFill>
                          <a:srgbClr val="1C0F51"/>
                        </a:solidFill>
                        <a:effectLst/>
                        <a:latin typeface="Century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875308"/>
                  </a:ext>
                </a:extLst>
              </a:tr>
            </a:tbl>
          </a:graphicData>
        </a:graphic>
      </p:graphicFrame>
      <p:graphicFrame>
        <p:nvGraphicFramePr>
          <p:cNvPr id="8" name="Đối tượng 2">
            <a:extLst>
              <a:ext uri="{FF2B5EF4-FFF2-40B4-BE49-F238E27FC236}">
                <a16:creationId xmlns:a16="http://schemas.microsoft.com/office/drawing/2014/main" id="{42A64E2E-4094-E6BC-152B-4FE65F81EC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481093"/>
              </p:ext>
            </p:extLst>
          </p:nvPr>
        </p:nvGraphicFramePr>
        <p:xfrm>
          <a:off x="4198122" y="1454373"/>
          <a:ext cx="1327894" cy="62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160" imgH="419040" progId="Equation.DSMT4">
                  <p:embed/>
                </p:oleObj>
              </mc:Choice>
              <mc:Fallback>
                <p:oleObj name="Equation" r:id="rId2" imgW="749160" imgH="419040" progId="Equation.DSMT4">
                  <p:embed/>
                  <p:pic>
                    <p:nvPicPr>
                      <p:cNvPr id="3" name="Đối tượng 2">
                        <a:extLst>
                          <a:ext uri="{FF2B5EF4-FFF2-40B4-BE49-F238E27FC236}">
                            <a16:creationId xmlns:a16="http://schemas.microsoft.com/office/drawing/2014/main" id="{42A64E2E-4094-E6BC-152B-4FE65F81E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98122" y="1454373"/>
                        <a:ext cx="1327894" cy="621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Đối tượng 3">
            <a:extLst>
              <a:ext uri="{FF2B5EF4-FFF2-40B4-BE49-F238E27FC236}">
                <a16:creationId xmlns:a16="http://schemas.microsoft.com/office/drawing/2014/main" id="{D1082C58-766C-B24F-1B69-B10710FF4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310286"/>
              </p:ext>
            </p:extLst>
          </p:nvPr>
        </p:nvGraphicFramePr>
        <p:xfrm>
          <a:off x="5513648" y="2142350"/>
          <a:ext cx="678463" cy="62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7200" imgH="419040" progId="Equation.DSMT4">
                  <p:embed/>
                </p:oleObj>
              </mc:Choice>
              <mc:Fallback>
                <p:oleObj name="Equation" r:id="rId4" imgW="457200" imgH="419040" progId="Equation.DSMT4">
                  <p:embed/>
                  <p:pic>
                    <p:nvPicPr>
                      <p:cNvPr id="4" name="Đối tượng 3">
                        <a:extLst>
                          <a:ext uri="{FF2B5EF4-FFF2-40B4-BE49-F238E27FC236}">
                            <a16:creationId xmlns:a16="http://schemas.microsoft.com/office/drawing/2014/main" id="{D1082C58-766C-B24F-1B69-B10710FF43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13648" y="2142350"/>
                        <a:ext cx="678463" cy="621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8218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cs typeface="Arial" panose="020B0604020202020204" pitchFamily="34" charset="0"/>
              </a:rPr>
              <a:t>NỘI DUNG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411480" indent="-41148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Ví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dụ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minh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họa</a:t>
            </a:r>
            <a:endParaRPr lang="en-US" b="1">
              <a:solidFill>
                <a:srgbClr val="002060"/>
              </a:solidFill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solidFill>
                  <a:srgbClr val="FF0000"/>
                </a:solidFill>
                <a:cs typeface="Arial"/>
              </a:rPr>
              <a:t>2. 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Một</a:t>
            </a:r>
            <a:r>
              <a:rPr lang="en-US" b="1">
                <a:solidFill>
                  <a:srgbClr val="FF0000"/>
                </a:solidFill>
                <a:cs typeface="Arial"/>
              </a:rPr>
              <a:t>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số</a:t>
            </a:r>
            <a:r>
              <a:rPr lang="en-US" b="1">
                <a:solidFill>
                  <a:srgbClr val="FF0000"/>
                </a:solidFill>
                <a:cs typeface="Arial"/>
              </a:rPr>
              <a:t>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khái</a:t>
            </a:r>
            <a:r>
              <a:rPr lang="en-US" b="1">
                <a:solidFill>
                  <a:srgbClr val="FF0000"/>
                </a:solidFill>
                <a:cs typeface="Arial"/>
              </a:rPr>
              <a:t>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niệm</a:t>
            </a:r>
            <a:r>
              <a:rPr lang="en-US" b="1">
                <a:solidFill>
                  <a:srgbClr val="FF0000"/>
                </a:solidFill>
                <a:cs typeface="Arial"/>
              </a:rPr>
              <a:t>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cơ</a:t>
            </a:r>
            <a:r>
              <a:rPr lang="en-US" b="1">
                <a:solidFill>
                  <a:srgbClr val="FF0000"/>
                </a:solidFill>
                <a:cs typeface="Arial"/>
              </a:rPr>
              <a:t>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bản</a:t>
            </a:r>
            <a:r>
              <a:rPr lang="en-US" b="1">
                <a:solidFill>
                  <a:srgbClr val="FF0000"/>
                </a:solidFill>
                <a:cs typeface="Arial"/>
              </a:rPr>
              <a:t>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về</a:t>
            </a:r>
            <a:r>
              <a:rPr lang="en-US" b="1">
                <a:solidFill>
                  <a:srgbClr val="FF0000"/>
                </a:solidFill>
                <a:cs typeface="Arial"/>
              </a:rPr>
              <a:t>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thuật</a:t>
            </a:r>
            <a:r>
              <a:rPr lang="en-US" b="1">
                <a:solidFill>
                  <a:srgbClr val="FF0000"/>
                </a:solidFill>
                <a:cs typeface="Arial"/>
              </a:rPr>
              <a:t>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toán</a:t>
            </a:r>
            <a:endParaRPr lang="en-US" b="1">
              <a:solidFill>
                <a:srgbClr val="FF0000"/>
              </a:solidFill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solidFill>
                  <a:srgbClr val="002060"/>
                </a:solidFill>
                <a:cs typeface="Arial"/>
              </a:rPr>
              <a:t>3. 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Ký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hiệu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tiệm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cận</a:t>
            </a:r>
            <a:endParaRPr lang="en-US" b="1">
              <a:solidFill>
                <a:srgbClr val="002060"/>
              </a:solidFill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solidFill>
                  <a:srgbClr val="002060"/>
                </a:solidFill>
                <a:cs typeface="Arial"/>
              </a:rPr>
              <a:t>4. 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Kỹ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thuật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phân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tích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thuật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toán</a:t>
            </a:r>
            <a:endParaRPr lang="en-US" b="1">
              <a:solidFill>
                <a:srgbClr val="00206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1581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2</a:t>
            </a:r>
            <a:r>
              <a:rPr lang="vi-VN">
                <a:cs typeface="Arial" panose="020B0604020202020204" pitchFamily="34" charset="0"/>
              </a:rPr>
              <a:t>. </a:t>
            </a:r>
            <a:r>
              <a:rPr lang="en-US">
                <a:cs typeface="Arial" panose="020B0604020202020204" pitchFamily="34" charset="0"/>
              </a:rPr>
              <a:t>MỘT SỐ KHÁI NIỆM CƠ BẢN VỀ THUẬT TOÁN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30497" y="975069"/>
            <a:ext cx="10995150" cy="755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200">
                <a:cs typeface="Times New Roman" panose="02020603050405020304" pitchFamily="18" charset="0"/>
              </a:rPr>
              <a:t>T</a:t>
            </a:r>
            <a:r>
              <a:rPr lang="vi-VN" sz="2200">
                <a:cs typeface="Times New Roman" panose="02020603050405020304" pitchFamily="18" charset="0"/>
              </a:rPr>
              <a:t>huật toán</a:t>
            </a:r>
            <a:r>
              <a:rPr lang="en-US" sz="2200">
                <a:cs typeface="Times New Roman" panose="02020603050405020304" pitchFamily="18" charset="0"/>
              </a:rPr>
              <a:t> (Algorithm)</a:t>
            </a:r>
            <a:r>
              <a:rPr lang="vi-VN" sz="2200">
                <a:cs typeface="Times New Roman" panose="02020603050405020304" pitchFamily="18" charset="0"/>
              </a:rPr>
              <a:t> giải bài toán đặt ra là một thủ tục xác định bao gồm </a:t>
            </a:r>
            <a:r>
              <a:rPr lang="vi-VN" sz="2200">
                <a:solidFill>
                  <a:srgbClr val="C00000"/>
                </a:solidFill>
                <a:cs typeface="Times New Roman" panose="02020603050405020304" pitchFamily="18" charset="0"/>
              </a:rPr>
              <a:t>một dãy hữu hạn các bước cần thực hiện </a:t>
            </a:r>
            <a:r>
              <a:rPr lang="vi-VN" sz="2200">
                <a:cs typeface="Times New Roman" panose="02020603050405020304" pitchFamily="18" charset="0"/>
              </a:rPr>
              <a:t>để </a:t>
            </a:r>
            <a:r>
              <a:rPr lang="vi-VN" sz="2200" b="1">
                <a:cs typeface="Times New Roman" panose="02020603050405020304" pitchFamily="18" charset="0"/>
              </a:rPr>
              <a:t>thu được đầu ra</a:t>
            </a:r>
            <a:r>
              <a:rPr lang="en-US" sz="2200" b="1">
                <a:cs typeface="Times New Roman" panose="02020603050405020304" pitchFamily="18" charset="0"/>
              </a:rPr>
              <a:t> (output)</a:t>
            </a:r>
            <a:r>
              <a:rPr lang="vi-VN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từ</a:t>
            </a:r>
            <a:r>
              <a:rPr lang="vi-VN" sz="2200">
                <a:cs typeface="Times New Roman" panose="02020603050405020304" pitchFamily="18" charset="0"/>
              </a:rPr>
              <a:t> </a:t>
            </a:r>
            <a:r>
              <a:rPr lang="vi-VN" sz="2200" b="1">
                <a:cs typeface="Times New Roman" panose="02020603050405020304" pitchFamily="18" charset="0"/>
              </a:rPr>
              <a:t>một đầu vào cho trước</a:t>
            </a:r>
            <a:r>
              <a:rPr lang="en-US" sz="2200" b="1">
                <a:cs typeface="Times New Roman" panose="02020603050405020304" pitchFamily="18" charset="0"/>
              </a:rPr>
              <a:t> (input)</a:t>
            </a:r>
            <a:r>
              <a:rPr lang="vi-VN" sz="2200">
                <a:cs typeface="Times New Roman" panose="02020603050405020304" pitchFamily="18" charset="0"/>
              </a:rPr>
              <a:t> của bài toán.</a:t>
            </a:r>
            <a:endParaRPr lang="en-US" sz="2200">
              <a:cs typeface="Times New Roman" panose="02020603050405020304" pitchFamily="18" charset="0"/>
            </a:endParaRPr>
          </a:p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2200">
              <a:cs typeface="Times New Roman" panose="02020603050405020304" pitchFamily="18" charset="0"/>
            </a:endParaRPr>
          </a:p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2200">
              <a:cs typeface="Times New Roman" panose="02020603050405020304" pitchFamily="18" charset="0"/>
            </a:endParaRPr>
          </a:p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2200">
              <a:cs typeface="Times New Roman" panose="02020603050405020304" pitchFamily="18" charset="0"/>
            </a:endParaRPr>
          </a:p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2200">
              <a:cs typeface="Times New Roman" panose="02020603050405020304" pitchFamily="18" charset="0"/>
            </a:endParaRPr>
          </a:p>
          <a:p>
            <a:pPr marL="274320" indent="-27432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200" err="1">
                <a:cs typeface="Times New Roman" panose="02020603050405020304" pitchFamily="18" charset="0"/>
              </a:rPr>
              <a:t>Một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số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đặc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trưng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cơ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bản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của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thuật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toán</a:t>
            </a:r>
            <a:r>
              <a:rPr lang="en-US" sz="2200">
                <a:cs typeface="Times New Roman" panose="02020603050405020304" pitchFamily="18" charset="0"/>
              </a:rPr>
              <a:t>:</a:t>
            </a:r>
          </a:p>
          <a:p>
            <a:pPr marL="640080" lvl="1" indent="-274320" algn="just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err="1">
                <a:cs typeface="Times New Roman" panose="02020603050405020304" pitchFamily="18" charset="0"/>
              </a:rPr>
              <a:t>Chính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xác</a:t>
            </a:r>
            <a:endParaRPr lang="en-US" sz="2200">
              <a:cs typeface="Times New Roman" panose="02020603050405020304" pitchFamily="18" charset="0"/>
            </a:endParaRPr>
          </a:p>
          <a:p>
            <a:pPr marL="640080" lvl="1" indent="-274320" algn="just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err="1">
                <a:cs typeface="Times New Roman" panose="02020603050405020304" pitchFamily="18" charset="0"/>
              </a:rPr>
              <a:t>Hữu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hạn</a:t>
            </a:r>
            <a:endParaRPr lang="en-US" sz="2200">
              <a:cs typeface="Times New Roman" panose="02020603050405020304" pitchFamily="18" charset="0"/>
            </a:endParaRPr>
          </a:p>
          <a:p>
            <a:pPr marL="640080" lvl="1" indent="-274320" algn="just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err="1">
                <a:cs typeface="Times New Roman" panose="02020603050405020304" pitchFamily="18" charset="0"/>
              </a:rPr>
              <a:t>Đơn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trị</a:t>
            </a:r>
            <a:endParaRPr lang="en-US" sz="2200">
              <a:cs typeface="Times New Roman" panose="02020603050405020304" pitchFamily="18" charset="0"/>
            </a:endParaRPr>
          </a:p>
          <a:p>
            <a:pPr marL="640080" lvl="1" indent="-274320" algn="just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err="1">
                <a:cs typeface="Times New Roman" panose="02020603050405020304" pitchFamily="18" charset="0"/>
              </a:rPr>
              <a:t>Tổng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quát</a:t>
            </a:r>
            <a:endParaRPr lang="en-US" sz="2200">
              <a:cs typeface="Times New Roman" panose="02020603050405020304" pitchFamily="18" charset="0"/>
            </a:endParaRPr>
          </a:p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2200">
              <a:cs typeface="Times New Roman" panose="02020603050405020304" pitchFamily="18" charset="0"/>
            </a:endParaRPr>
          </a:p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2200">
              <a:cs typeface="Times New Roman" panose="02020603050405020304" pitchFamily="18" charset="0"/>
            </a:endParaRPr>
          </a:p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altLang="en-US" sz="2200">
              <a:solidFill>
                <a:srgbClr val="002060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731509" lvl="1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2200"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112171-D89A-B9F9-A1EC-7385355C9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9122" y="3743249"/>
            <a:ext cx="14523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b="1">
                <a:solidFill>
                  <a:srgbClr val="000000"/>
                </a:solidFill>
                <a:latin typeface="+mn-lt"/>
              </a:rPr>
              <a:t>Algorithm</a:t>
            </a:r>
            <a:endParaRPr lang="en-US" altLang="en-US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560F81-215B-CD44-41CC-2EF4391B2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974" y="3741662"/>
            <a:ext cx="7502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b="1">
                <a:latin typeface="+mn-lt"/>
              </a:rPr>
              <a:t>Input</a:t>
            </a:r>
            <a:endParaRPr lang="en-US" altLang="en-US"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ED5BA4-01DA-43CB-EA92-61B5248510B8}"/>
              </a:ext>
            </a:extLst>
          </p:cNvPr>
          <p:cNvGrpSpPr>
            <a:grpSpLocks/>
          </p:cNvGrpSpPr>
          <p:nvPr/>
        </p:nvGrpSpPr>
        <p:grpSpPr bwMode="auto">
          <a:xfrm>
            <a:off x="7306491" y="2500242"/>
            <a:ext cx="1236653" cy="976313"/>
            <a:chOff x="4193" y="2328"/>
            <a:chExt cx="779" cy="615"/>
          </a:xfrm>
        </p:grpSpPr>
        <p:sp>
          <p:nvSpPr>
            <p:cNvPr id="9" name="Freeform 72">
              <a:extLst>
                <a:ext uri="{FF2B5EF4-FFF2-40B4-BE49-F238E27FC236}">
                  <a16:creationId xmlns:a16="http://schemas.microsoft.com/office/drawing/2014/main" id="{96351B51-41C6-A101-AACF-2B2B71FE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" y="2823"/>
              <a:ext cx="65" cy="88"/>
            </a:xfrm>
            <a:custGeom>
              <a:avLst/>
              <a:gdLst>
                <a:gd name="T0" fmla="*/ 0 w 65"/>
                <a:gd name="T1" fmla="*/ 0 h 88"/>
                <a:gd name="T2" fmla="*/ 6 w 65"/>
                <a:gd name="T3" fmla="*/ 56 h 88"/>
                <a:gd name="T4" fmla="*/ 6 w 65"/>
                <a:gd name="T5" fmla="*/ 80 h 88"/>
                <a:gd name="T6" fmla="*/ 26 w 65"/>
                <a:gd name="T7" fmla="*/ 88 h 88"/>
                <a:gd name="T8" fmla="*/ 32 w 65"/>
                <a:gd name="T9" fmla="*/ 80 h 88"/>
                <a:gd name="T10" fmla="*/ 45 w 65"/>
                <a:gd name="T11" fmla="*/ 88 h 88"/>
                <a:gd name="T12" fmla="*/ 65 w 65"/>
                <a:gd name="T13" fmla="*/ 80 h 88"/>
                <a:gd name="T14" fmla="*/ 58 w 65"/>
                <a:gd name="T15" fmla="*/ 64 h 88"/>
                <a:gd name="T16" fmla="*/ 65 w 65"/>
                <a:gd name="T17" fmla="*/ 0 h 88"/>
                <a:gd name="T18" fmla="*/ 52 w 65"/>
                <a:gd name="T19" fmla="*/ 8 h 88"/>
                <a:gd name="T20" fmla="*/ 0 w 65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88">
                  <a:moveTo>
                    <a:pt x="0" y="0"/>
                  </a:moveTo>
                  <a:lnTo>
                    <a:pt x="6" y="56"/>
                  </a:lnTo>
                  <a:lnTo>
                    <a:pt x="6" y="80"/>
                  </a:lnTo>
                  <a:lnTo>
                    <a:pt x="26" y="88"/>
                  </a:lnTo>
                  <a:lnTo>
                    <a:pt x="32" y="80"/>
                  </a:lnTo>
                  <a:lnTo>
                    <a:pt x="45" y="88"/>
                  </a:lnTo>
                  <a:lnTo>
                    <a:pt x="65" y="80"/>
                  </a:lnTo>
                  <a:lnTo>
                    <a:pt x="58" y="64"/>
                  </a:lnTo>
                  <a:lnTo>
                    <a:pt x="65" y="0"/>
                  </a:lnTo>
                  <a:lnTo>
                    <a:pt x="52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 73">
              <a:extLst>
                <a:ext uri="{FF2B5EF4-FFF2-40B4-BE49-F238E27FC236}">
                  <a16:creationId xmlns:a16="http://schemas.microsoft.com/office/drawing/2014/main" id="{0726C2D9-61D6-224E-F66E-267248F27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" y="2376"/>
              <a:ext cx="39" cy="56"/>
            </a:xfrm>
            <a:custGeom>
              <a:avLst/>
              <a:gdLst>
                <a:gd name="T0" fmla="*/ 0 w 39"/>
                <a:gd name="T1" fmla="*/ 8 h 56"/>
                <a:gd name="T2" fmla="*/ 7 w 39"/>
                <a:gd name="T3" fmla="*/ 0 h 56"/>
                <a:gd name="T4" fmla="*/ 20 w 39"/>
                <a:gd name="T5" fmla="*/ 8 h 56"/>
                <a:gd name="T6" fmla="*/ 33 w 39"/>
                <a:gd name="T7" fmla="*/ 24 h 56"/>
                <a:gd name="T8" fmla="*/ 39 w 39"/>
                <a:gd name="T9" fmla="*/ 32 h 56"/>
                <a:gd name="T10" fmla="*/ 33 w 39"/>
                <a:gd name="T11" fmla="*/ 56 h 56"/>
                <a:gd name="T12" fmla="*/ 26 w 39"/>
                <a:gd name="T13" fmla="*/ 48 h 56"/>
                <a:gd name="T14" fmla="*/ 20 w 39"/>
                <a:gd name="T15" fmla="*/ 40 h 56"/>
                <a:gd name="T16" fmla="*/ 13 w 39"/>
                <a:gd name="T17" fmla="*/ 16 h 56"/>
                <a:gd name="T18" fmla="*/ 0 w 39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6">
                  <a:moveTo>
                    <a:pt x="0" y="8"/>
                  </a:moveTo>
                  <a:lnTo>
                    <a:pt x="7" y="0"/>
                  </a:lnTo>
                  <a:lnTo>
                    <a:pt x="20" y="8"/>
                  </a:lnTo>
                  <a:lnTo>
                    <a:pt x="33" y="24"/>
                  </a:lnTo>
                  <a:lnTo>
                    <a:pt x="39" y="32"/>
                  </a:lnTo>
                  <a:lnTo>
                    <a:pt x="33" y="56"/>
                  </a:lnTo>
                  <a:lnTo>
                    <a:pt x="26" y="48"/>
                  </a:lnTo>
                  <a:lnTo>
                    <a:pt x="20" y="40"/>
                  </a:lnTo>
                  <a:lnTo>
                    <a:pt x="13" y="1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 74">
              <a:extLst>
                <a:ext uri="{FF2B5EF4-FFF2-40B4-BE49-F238E27FC236}">
                  <a16:creationId xmlns:a16="http://schemas.microsoft.com/office/drawing/2014/main" id="{7AD2068F-96E2-0DE9-AB61-F6511C216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2" y="2352"/>
              <a:ext cx="72" cy="96"/>
            </a:xfrm>
            <a:custGeom>
              <a:avLst/>
              <a:gdLst>
                <a:gd name="T0" fmla="*/ 13 w 72"/>
                <a:gd name="T1" fmla="*/ 40 h 96"/>
                <a:gd name="T2" fmla="*/ 7 w 72"/>
                <a:gd name="T3" fmla="*/ 32 h 96"/>
                <a:gd name="T4" fmla="*/ 0 w 72"/>
                <a:gd name="T5" fmla="*/ 40 h 96"/>
                <a:gd name="T6" fmla="*/ 0 w 72"/>
                <a:gd name="T7" fmla="*/ 56 h 96"/>
                <a:gd name="T8" fmla="*/ 13 w 72"/>
                <a:gd name="T9" fmla="*/ 56 h 96"/>
                <a:gd name="T10" fmla="*/ 20 w 72"/>
                <a:gd name="T11" fmla="*/ 80 h 96"/>
                <a:gd name="T12" fmla="*/ 46 w 72"/>
                <a:gd name="T13" fmla="*/ 96 h 96"/>
                <a:gd name="T14" fmla="*/ 59 w 72"/>
                <a:gd name="T15" fmla="*/ 96 h 96"/>
                <a:gd name="T16" fmla="*/ 65 w 72"/>
                <a:gd name="T17" fmla="*/ 72 h 96"/>
                <a:gd name="T18" fmla="*/ 72 w 72"/>
                <a:gd name="T19" fmla="*/ 48 h 96"/>
                <a:gd name="T20" fmla="*/ 65 w 72"/>
                <a:gd name="T21" fmla="*/ 16 h 96"/>
                <a:gd name="T22" fmla="*/ 39 w 72"/>
                <a:gd name="T23" fmla="*/ 0 h 96"/>
                <a:gd name="T24" fmla="*/ 20 w 72"/>
                <a:gd name="T25" fmla="*/ 16 h 96"/>
                <a:gd name="T26" fmla="*/ 13 w 72"/>
                <a:gd name="T27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96">
                  <a:moveTo>
                    <a:pt x="13" y="40"/>
                  </a:moveTo>
                  <a:lnTo>
                    <a:pt x="7" y="32"/>
                  </a:lnTo>
                  <a:lnTo>
                    <a:pt x="0" y="40"/>
                  </a:lnTo>
                  <a:lnTo>
                    <a:pt x="0" y="56"/>
                  </a:lnTo>
                  <a:lnTo>
                    <a:pt x="13" y="56"/>
                  </a:lnTo>
                  <a:lnTo>
                    <a:pt x="20" y="80"/>
                  </a:lnTo>
                  <a:lnTo>
                    <a:pt x="46" y="96"/>
                  </a:lnTo>
                  <a:lnTo>
                    <a:pt x="59" y="96"/>
                  </a:lnTo>
                  <a:lnTo>
                    <a:pt x="65" y="72"/>
                  </a:lnTo>
                  <a:lnTo>
                    <a:pt x="72" y="48"/>
                  </a:lnTo>
                  <a:lnTo>
                    <a:pt x="65" y="16"/>
                  </a:lnTo>
                  <a:lnTo>
                    <a:pt x="39" y="0"/>
                  </a:lnTo>
                  <a:lnTo>
                    <a:pt x="20" y="16"/>
                  </a:lnTo>
                  <a:lnTo>
                    <a:pt x="13" y="4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 75">
              <a:extLst>
                <a:ext uri="{FF2B5EF4-FFF2-40B4-BE49-F238E27FC236}">
                  <a16:creationId xmlns:a16="http://schemas.microsoft.com/office/drawing/2014/main" id="{B15E2BC8-1221-3028-75BA-44630DC56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6" y="2328"/>
              <a:ext cx="84" cy="80"/>
            </a:xfrm>
            <a:custGeom>
              <a:avLst/>
              <a:gdLst>
                <a:gd name="T0" fmla="*/ 78 w 84"/>
                <a:gd name="T1" fmla="*/ 48 h 80"/>
                <a:gd name="T2" fmla="*/ 84 w 84"/>
                <a:gd name="T3" fmla="*/ 40 h 80"/>
                <a:gd name="T4" fmla="*/ 84 w 84"/>
                <a:gd name="T5" fmla="*/ 24 h 80"/>
                <a:gd name="T6" fmla="*/ 71 w 84"/>
                <a:gd name="T7" fmla="*/ 16 h 80"/>
                <a:gd name="T8" fmla="*/ 58 w 84"/>
                <a:gd name="T9" fmla="*/ 0 h 80"/>
                <a:gd name="T10" fmla="*/ 39 w 84"/>
                <a:gd name="T11" fmla="*/ 0 h 80"/>
                <a:gd name="T12" fmla="*/ 19 w 84"/>
                <a:gd name="T13" fmla="*/ 0 h 80"/>
                <a:gd name="T14" fmla="*/ 19 w 84"/>
                <a:gd name="T15" fmla="*/ 16 h 80"/>
                <a:gd name="T16" fmla="*/ 6 w 84"/>
                <a:gd name="T17" fmla="*/ 16 h 80"/>
                <a:gd name="T18" fmla="*/ 0 w 84"/>
                <a:gd name="T19" fmla="*/ 48 h 80"/>
                <a:gd name="T20" fmla="*/ 0 w 84"/>
                <a:gd name="T21" fmla="*/ 72 h 80"/>
                <a:gd name="T22" fmla="*/ 6 w 84"/>
                <a:gd name="T23" fmla="*/ 80 h 80"/>
                <a:gd name="T24" fmla="*/ 6 w 84"/>
                <a:gd name="T25" fmla="*/ 64 h 80"/>
                <a:gd name="T26" fmla="*/ 13 w 84"/>
                <a:gd name="T27" fmla="*/ 56 h 80"/>
                <a:gd name="T28" fmla="*/ 19 w 84"/>
                <a:gd name="T29" fmla="*/ 64 h 80"/>
                <a:gd name="T30" fmla="*/ 26 w 84"/>
                <a:gd name="T31" fmla="*/ 40 h 80"/>
                <a:gd name="T32" fmla="*/ 45 w 84"/>
                <a:gd name="T33" fmla="*/ 24 h 80"/>
                <a:gd name="T34" fmla="*/ 71 w 84"/>
                <a:gd name="T35" fmla="*/ 40 h 80"/>
                <a:gd name="T36" fmla="*/ 78 w 84"/>
                <a:gd name="T37" fmla="*/ 4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80">
                  <a:moveTo>
                    <a:pt x="78" y="48"/>
                  </a:moveTo>
                  <a:lnTo>
                    <a:pt x="84" y="40"/>
                  </a:lnTo>
                  <a:lnTo>
                    <a:pt x="84" y="24"/>
                  </a:lnTo>
                  <a:lnTo>
                    <a:pt x="71" y="16"/>
                  </a:lnTo>
                  <a:lnTo>
                    <a:pt x="58" y="0"/>
                  </a:lnTo>
                  <a:lnTo>
                    <a:pt x="39" y="0"/>
                  </a:lnTo>
                  <a:lnTo>
                    <a:pt x="19" y="0"/>
                  </a:lnTo>
                  <a:lnTo>
                    <a:pt x="19" y="16"/>
                  </a:lnTo>
                  <a:lnTo>
                    <a:pt x="6" y="16"/>
                  </a:lnTo>
                  <a:lnTo>
                    <a:pt x="0" y="48"/>
                  </a:lnTo>
                  <a:lnTo>
                    <a:pt x="0" y="72"/>
                  </a:lnTo>
                  <a:lnTo>
                    <a:pt x="6" y="80"/>
                  </a:lnTo>
                  <a:lnTo>
                    <a:pt x="6" y="64"/>
                  </a:lnTo>
                  <a:lnTo>
                    <a:pt x="13" y="56"/>
                  </a:lnTo>
                  <a:lnTo>
                    <a:pt x="19" y="64"/>
                  </a:lnTo>
                  <a:lnTo>
                    <a:pt x="26" y="40"/>
                  </a:lnTo>
                  <a:lnTo>
                    <a:pt x="45" y="24"/>
                  </a:lnTo>
                  <a:lnTo>
                    <a:pt x="71" y="40"/>
                  </a:lnTo>
                  <a:lnTo>
                    <a:pt x="78" y="4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 76">
              <a:extLst>
                <a:ext uri="{FF2B5EF4-FFF2-40B4-BE49-F238E27FC236}">
                  <a16:creationId xmlns:a16="http://schemas.microsoft.com/office/drawing/2014/main" id="{80B9574E-F7AB-8EB3-EC57-BC0861F50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3" y="2376"/>
              <a:ext cx="33" cy="56"/>
            </a:xfrm>
            <a:custGeom>
              <a:avLst/>
              <a:gdLst>
                <a:gd name="T0" fmla="*/ 33 w 33"/>
                <a:gd name="T1" fmla="*/ 16 h 56"/>
                <a:gd name="T2" fmla="*/ 33 w 33"/>
                <a:gd name="T3" fmla="*/ 0 h 56"/>
                <a:gd name="T4" fmla="*/ 20 w 33"/>
                <a:gd name="T5" fmla="*/ 8 h 56"/>
                <a:gd name="T6" fmla="*/ 0 w 33"/>
                <a:gd name="T7" fmla="*/ 24 h 56"/>
                <a:gd name="T8" fmla="*/ 0 w 33"/>
                <a:gd name="T9" fmla="*/ 40 h 56"/>
                <a:gd name="T10" fmla="*/ 0 w 33"/>
                <a:gd name="T11" fmla="*/ 56 h 56"/>
                <a:gd name="T12" fmla="*/ 13 w 33"/>
                <a:gd name="T13" fmla="*/ 56 h 56"/>
                <a:gd name="T14" fmla="*/ 13 w 33"/>
                <a:gd name="T15" fmla="*/ 40 h 56"/>
                <a:gd name="T16" fmla="*/ 26 w 33"/>
                <a:gd name="T17" fmla="*/ 16 h 56"/>
                <a:gd name="T18" fmla="*/ 33 w 33"/>
                <a:gd name="T19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6">
                  <a:moveTo>
                    <a:pt x="33" y="16"/>
                  </a:moveTo>
                  <a:lnTo>
                    <a:pt x="33" y="0"/>
                  </a:lnTo>
                  <a:lnTo>
                    <a:pt x="20" y="8"/>
                  </a:lnTo>
                  <a:lnTo>
                    <a:pt x="0" y="24"/>
                  </a:lnTo>
                  <a:lnTo>
                    <a:pt x="0" y="40"/>
                  </a:lnTo>
                  <a:lnTo>
                    <a:pt x="0" y="56"/>
                  </a:lnTo>
                  <a:lnTo>
                    <a:pt x="13" y="56"/>
                  </a:lnTo>
                  <a:lnTo>
                    <a:pt x="13" y="40"/>
                  </a:lnTo>
                  <a:lnTo>
                    <a:pt x="26" y="16"/>
                  </a:lnTo>
                  <a:lnTo>
                    <a:pt x="33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 77">
              <a:extLst>
                <a:ext uri="{FF2B5EF4-FFF2-40B4-BE49-F238E27FC236}">
                  <a16:creationId xmlns:a16="http://schemas.microsoft.com/office/drawing/2014/main" id="{DBEF046A-1709-D2B3-9858-291B5B6D4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9" y="2368"/>
              <a:ext cx="13" cy="24"/>
            </a:xfrm>
            <a:custGeom>
              <a:avLst/>
              <a:gdLst>
                <a:gd name="T0" fmla="*/ 7 w 13"/>
                <a:gd name="T1" fmla="*/ 8 h 24"/>
                <a:gd name="T2" fmla="*/ 0 w 13"/>
                <a:gd name="T3" fmla="*/ 8 h 24"/>
                <a:gd name="T4" fmla="*/ 7 w 13"/>
                <a:gd name="T5" fmla="*/ 0 h 24"/>
                <a:gd name="T6" fmla="*/ 7 w 13"/>
                <a:gd name="T7" fmla="*/ 8 h 24"/>
                <a:gd name="T8" fmla="*/ 13 w 13"/>
                <a:gd name="T9" fmla="*/ 0 h 24"/>
                <a:gd name="T10" fmla="*/ 13 w 13"/>
                <a:gd name="T11" fmla="*/ 8 h 24"/>
                <a:gd name="T12" fmla="*/ 7 w 13"/>
                <a:gd name="T13" fmla="*/ 8 h 24"/>
                <a:gd name="T14" fmla="*/ 7 w 13"/>
                <a:gd name="T15" fmla="*/ 24 h 24"/>
                <a:gd name="T16" fmla="*/ 7 w 13"/>
                <a:gd name="T17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4">
                  <a:moveTo>
                    <a:pt x="7" y="8"/>
                  </a:moveTo>
                  <a:lnTo>
                    <a:pt x="0" y="8"/>
                  </a:lnTo>
                  <a:lnTo>
                    <a:pt x="7" y="0"/>
                  </a:lnTo>
                  <a:lnTo>
                    <a:pt x="7" y="8"/>
                  </a:lnTo>
                  <a:lnTo>
                    <a:pt x="13" y="0"/>
                  </a:lnTo>
                  <a:lnTo>
                    <a:pt x="13" y="8"/>
                  </a:lnTo>
                  <a:lnTo>
                    <a:pt x="7" y="8"/>
                  </a:lnTo>
                  <a:lnTo>
                    <a:pt x="7" y="24"/>
                  </a:lnTo>
                  <a:lnTo>
                    <a:pt x="7" y="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C3668F65-2C3D-422B-C1B3-F45E5EE8C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9" y="2408"/>
              <a:ext cx="45" cy="64"/>
            </a:xfrm>
            <a:custGeom>
              <a:avLst/>
              <a:gdLst>
                <a:gd name="T0" fmla="*/ 6 w 45"/>
                <a:gd name="T1" fmla="*/ 0 h 64"/>
                <a:gd name="T2" fmla="*/ 0 w 45"/>
                <a:gd name="T3" fmla="*/ 48 h 64"/>
                <a:gd name="T4" fmla="*/ 13 w 45"/>
                <a:gd name="T5" fmla="*/ 56 h 64"/>
                <a:gd name="T6" fmla="*/ 32 w 45"/>
                <a:gd name="T7" fmla="*/ 64 h 64"/>
                <a:gd name="T8" fmla="*/ 45 w 45"/>
                <a:gd name="T9" fmla="*/ 56 h 64"/>
                <a:gd name="T10" fmla="*/ 45 w 45"/>
                <a:gd name="T11" fmla="*/ 40 h 64"/>
                <a:gd name="T12" fmla="*/ 39 w 45"/>
                <a:gd name="T13" fmla="*/ 40 h 64"/>
                <a:gd name="T14" fmla="*/ 13 w 45"/>
                <a:gd name="T15" fmla="*/ 24 h 64"/>
                <a:gd name="T16" fmla="*/ 6 w 45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4">
                  <a:moveTo>
                    <a:pt x="6" y="0"/>
                  </a:moveTo>
                  <a:lnTo>
                    <a:pt x="0" y="48"/>
                  </a:lnTo>
                  <a:lnTo>
                    <a:pt x="13" y="56"/>
                  </a:lnTo>
                  <a:lnTo>
                    <a:pt x="32" y="64"/>
                  </a:lnTo>
                  <a:lnTo>
                    <a:pt x="45" y="56"/>
                  </a:lnTo>
                  <a:lnTo>
                    <a:pt x="45" y="40"/>
                  </a:lnTo>
                  <a:lnTo>
                    <a:pt x="39" y="40"/>
                  </a:lnTo>
                  <a:lnTo>
                    <a:pt x="13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8A30BEA6-C36A-63D7-82BF-502EAE7DA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0" y="2448"/>
              <a:ext cx="182" cy="375"/>
            </a:xfrm>
            <a:custGeom>
              <a:avLst/>
              <a:gdLst>
                <a:gd name="T0" fmla="*/ 59 w 182"/>
                <a:gd name="T1" fmla="*/ 8 h 375"/>
                <a:gd name="T2" fmla="*/ 26 w 182"/>
                <a:gd name="T3" fmla="*/ 16 h 375"/>
                <a:gd name="T4" fmla="*/ 13 w 182"/>
                <a:gd name="T5" fmla="*/ 8 h 375"/>
                <a:gd name="T6" fmla="*/ 0 w 182"/>
                <a:gd name="T7" fmla="*/ 24 h 375"/>
                <a:gd name="T8" fmla="*/ 0 w 182"/>
                <a:gd name="T9" fmla="*/ 47 h 375"/>
                <a:gd name="T10" fmla="*/ 0 w 182"/>
                <a:gd name="T11" fmla="*/ 79 h 375"/>
                <a:gd name="T12" fmla="*/ 20 w 182"/>
                <a:gd name="T13" fmla="*/ 95 h 375"/>
                <a:gd name="T14" fmla="*/ 33 w 182"/>
                <a:gd name="T15" fmla="*/ 95 h 375"/>
                <a:gd name="T16" fmla="*/ 39 w 182"/>
                <a:gd name="T17" fmla="*/ 175 h 375"/>
                <a:gd name="T18" fmla="*/ 13 w 182"/>
                <a:gd name="T19" fmla="*/ 319 h 375"/>
                <a:gd name="T20" fmla="*/ 13 w 182"/>
                <a:gd name="T21" fmla="*/ 359 h 375"/>
                <a:gd name="T22" fmla="*/ 59 w 182"/>
                <a:gd name="T23" fmla="*/ 367 h 375"/>
                <a:gd name="T24" fmla="*/ 117 w 182"/>
                <a:gd name="T25" fmla="*/ 375 h 375"/>
                <a:gd name="T26" fmla="*/ 150 w 182"/>
                <a:gd name="T27" fmla="*/ 367 h 375"/>
                <a:gd name="T28" fmla="*/ 182 w 182"/>
                <a:gd name="T29" fmla="*/ 343 h 375"/>
                <a:gd name="T30" fmla="*/ 176 w 182"/>
                <a:gd name="T31" fmla="*/ 311 h 375"/>
                <a:gd name="T32" fmla="*/ 143 w 182"/>
                <a:gd name="T33" fmla="*/ 167 h 375"/>
                <a:gd name="T34" fmla="*/ 137 w 182"/>
                <a:gd name="T35" fmla="*/ 95 h 375"/>
                <a:gd name="T36" fmla="*/ 156 w 182"/>
                <a:gd name="T37" fmla="*/ 87 h 375"/>
                <a:gd name="T38" fmla="*/ 163 w 182"/>
                <a:gd name="T39" fmla="*/ 79 h 375"/>
                <a:gd name="T40" fmla="*/ 163 w 182"/>
                <a:gd name="T41" fmla="*/ 31 h 375"/>
                <a:gd name="T42" fmla="*/ 150 w 182"/>
                <a:gd name="T43" fmla="*/ 8 h 375"/>
                <a:gd name="T44" fmla="*/ 130 w 182"/>
                <a:gd name="T45" fmla="*/ 16 h 375"/>
                <a:gd name="T46" fmla="*/ 104 w 182"/>
                <a:gd name="T47" fmla="*/ 0 h 375"/>
                <a:gd name="T48" fmla="*/ 104 w 182"/>
                <a:gd name="T49" fmla="*/ 16 h 375"/>
                <a:gd name="T50" fmla="*/ 91 w 182"/>
                <a:gd name="T51" fmla="*/ 24 h 375"/>
                <a:gd name="T52" fmla="*/ 72 w 182"/>
                <a:gd name="T53" fmla="*/ 16 h 375"/>
                <a:gd name="T54" fmla="*/ 59 w 182"/>
                <a:gd name="T55" fmla="*/ 8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2" h="375">
                  <a:moveTo>
                    <a:pt x="59" y="8"/>
                  </a:moveTo>
                  <a:lnTo>
                    <a:pt x="26" y="16"/>
                  </a:lnTo>
                  <a:lnTo>
                    <a:pt x="13" y="8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0" y="79"/>
                  </a:lnTo>
                  <a:lnTo>
                    <a:pt x="20" y="95"/>
                  </a:lnTo>
                  <a:lnTo>
                    <a:pt x="33" y="95"/>
                  </a:lnTo>
                  <a:lnTo>
                    <a:pt x="39" y="175"/>
                  </a:lnTo>
                  <a:lnTo>
                    <a:pt x="13" y="319"/>
                  </a:lnTo>
                  <a:lnTo>
                    <a:pt x="13" y="359"/>
                  </a:lnTo>
                  <a:lnTo>
                    <a:pt x="59" y="367"/>
                  </a:lnTo>
                  <a:lnTo>
                    <a:pt x="117" y="375"/>
                  </a:lnTo>
                  <a:lnTo>
                    <a:pt x="150" y="367"/>
                  </a:lnTo>
                  <a:lnTo>
                    <a:pt x="182" y="343"/>
                  </a:lnTo>
                  <a:lnTo>
                    <a:pt x="176" y="311"/>
                  </a:lnTo>
                  <a:lnTo>
                    <a:pt x="143" y="167"/>
                  </a:lnTo>
                  <a:lnTo>
                    <a:pt x="137" y="95"/>
                  </a:lnTo>
                  <a:lnTo>
                    <a:pt x="156" y="87"/>
                  </a:lnTo>
                  <a:lnTo>
                    <a:pt x="163" y="79"/>
                  </a:lnTo>
                  <a:lnTo>
                    <a:pt x="163" y="31"/>
                  </a:lnTo>
                  <a:lnTo>
                    <a:pt x="150" y="8"/>
                  </a:lnTo>
                  <a:lnTo>
                    <a:pt x="130" y="16"/>
                  </a:lnTo>
                  <a:lnTo>
                    <a:pt x="104" y="0"/>
                  </a:lnTo>
                  <a:lnTo>
                    <a:pt x="104" y="16"/>
                  </a:lnTo>
                  <a:lnTo>
                    <a:pt x="91" y="24"/>
                  </a:lnTo>
                  <a:lnTo>
                    <a:pt x="72" y="16"/>
                  </a:lnTo>
                  <a:lnTo>
                    <a:pt x="59" y="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Line 20">
              <a:extLst>
                <a:ext uri="{FF2B5EF4-FFF2-40B4-BE49-F238E27FC236}">
                  <a16:creationId xmlns:a16="http://schemas.microsoft.com/office/drawing/2014/main" id="{2EDA06AA-D9A6-0044-7F86-53F39F9541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7" y="2511"/>
              <a:ext cx="6" cy="32"/>
            </a:xfrm>
            <a:prstGeom prst="line">
              <a:avLst/>
            </a:prstGeom>
            <a:noFill/>
            <a:ln w="9525">
              <a:solidFill>
                <a:srgbClr val="E4BB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 81">
              <a:extLst>
                <a:ext uri="{FF2B5EF4-FFF2-40B4-BE49-F238E27FC236}">
                  <a16:creationId xmlns:a16="http://schemas.microsoft.com/office/drawing/2014/main" id="{9F24B56A-BFFF-3C63-9786-13FCA5228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7" y="2535"/>
              <a:ext cx="32" cy="32"/>
            </a:xfrm>
            <a:custGeom>
              <a:avLst/>
              <a:gdLst>
                <a:gd name="T0" fmla="*/ 0 w 32"/>
                <a:gd name="T1" fmla="*/ 0 h 32"/>
                <a:gd name="T2" fmla="*/ 6 w 32"/>
                <a:gd name="T3" fmla="*/ 24 h 32"/>
                <a:gd name="T4" fmla="*/ 13 w 32"/>
                <a:gd name="T5" fmla="*/ 32 h 32"/>
                <a:gd name="T6" fmla="*/ 32 w 32"/>
                <a:gd name="T7" fmla="*/ 24 h 32"/>
                <a:gd name="T8" fmla="*/ 26 w 32"/>
                <a:gd name="T9" fmla="*/ 8 h 32"/>
                <a:gd name="T10" fmla="*/ 13 w 32"/>
                <a:gd name="T11" fmla="*/ 8 h 32"/>
                <a:gd name="T12" fmla="*/ 0 w 32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2">
                  <a:moveTo>
                    <a:pt x="0" y="0"/>
                  </a:moveTo>
                  <a:lnTo>
                    <a:pt x="6" y="24"/>
                  </a:lnTo>
                  <a:lnTo>
                    <a:pt x="13" y="32"/>
                  </a:lnTo>
                  <a:lnTo>
                    <a:pt x="32" y="24"/>
                  </a:lnTo>
                  <a:lnTo>
                    <a:pt x="26" y="8"/>
                  </a:lnTo>
                  <a:lnTo>
                    <a:pt x="13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 82">
              <a:extLst>
                <a:ext uri="{FF2B5EF4-FFF2-40B4-BE49-F238E27FC236}">
                  <a16:creationId xmlns:a16="http://schemas.microsoft.com/office/drawing/2014/main" id="{D13B9681-C513-8941-753D-157EA1ADC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" y="2527"/>
              <a:ext cx="26" cy="32"/>
            </a:xfrm>
            <a:custGeom>
              <a:avLst/>
              <a:gdLst>
                <a:gd name="T0" fmla="*/ 0 w 26"/>
                <a:gd name="T1" fmla="*/ 16 h 32"/>
                <a:gd name="T2" fmla="*/ 0 w 26"/>
                <a:gd name="T3" fmla="*/ 32 h 32"/>
                <a:gd name="T4" fmla="*/ 13 w 26"/>
                <a:gd name="T5" fmla="*/ 32 h 32"/>
                <a:gd name="T6" fmla="*/ 26 w 26"/>
                <a:gd name="T7" fmla="*/ 24 h 32"/>
                <a:gd name="T8" fmla="*/ 26 w 26"/>
                <a:gd name="T9" fmla="*/ 0 h 32"/>
                <a:gd name="T10" fmla="*/ 19 w 26"/>
                <a:gd name="T11" fmla="*/ 8 h 32"/>
                <a:gd name="T12" fmla="*/ 0 w 26"/>
                <a:gd name="T13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2">
                  <a:moveTo>
                    <a:pt x="0" y="16"/>
                  </a:moveTo>
                  <a:lnTo>
                    <a:pt x="0" y="32"/>
                  </a:lnTo>
                  <a:lnTo>
                    <a:pt x="13" y="32"/>
                  </a:lnTo>
                  <a:lnTo>
                    <a:pt x="26" y="24"/>
                  </a:lnTo>
                  <a:lnTo>
                    <a:pt x="26" y="0"/>
                  </a:lnTo>
                  <a:lnTo>
                    <a:pt x="19" y="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 83">
              <a:extLst>
                <a:ext uri="{FF2B5EF4-FFF2-40B4-BE49-F238E27FC236}">
                  <a16:creationId xmlns:a16="http://schemas.microsoft.com/office/drawing/2014/main" id="{043803DA-6AA2-AC92-1D39-24BB62616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3" y="2559"/>
              <a:ext cx="111" cy="104"/>
            </a:xfrm>
            <a:custGeom>
              <a:avLst/>
              <a:gdLst>
                <a:gd name="T0" fmla="*/ 0 w 111"/>
                <a:gd name="T1" fmla="*/ 0 h 104"/>
                <a:gd name="T2" fmla="*/ 7 w 111"/>
                <a:gd name="T3" fmla="*/ 48 h 104"/>
                <a:gd name="T4" fmla="*/ 59 w 111"/>
                <a:gd name="T5" fmla="*/ 88 h 104"/>
                <a:gd name="T6" fmla="*/ 72 w 111"/>
                <a:gd name="T7" fmla="*/ 96 h 104"/>
                <a:gd name="T8" fmla="*/ 91 w 111"/>
                <a:gd name="T9" fmla="*/ 104 h 104"/>
                <a:gd name="T10" fmla="*/ 111 w 111"/>
                <a:gd name="T11" fmla="*/ 88 h 104"/>
                <a:gd name="T12" fmla="*/ 91 w 111"/>
                <a:gd name="T13" fmla="*/ 80 h 104"/>
                <a:gd name="T14" fmla="*/ 85 w 111"/>
                <a:gd name="T15" fmla="*/ 72 h 104"/>
                <a:gd name="T16" fmla="*/ 91 w 111"/>
                <a:gd name="T17" fmla="*/ 64 h 104"/>
                <a:gd name="T18" fmla="*/ 91 w 111"/>
                <a:gd name="T19" fmla="*/ 56 h 104"/>
                <a:gd name="T20" fmla="*/ 78 w 111"/>
                <a:gd name="T21" fmla="*/ 64 h 104"/>
                <a:gd name="T22" fmla="*/ 65 w 111"/>
                <a:gd name="T23" fmla="*/ 64 h 104"/>
                <a:gd name="T24" fmla="*/ 26 w 111"/>
                <a:gd name="T25" fmla="*/ 32 h 104"/>
                <a:gd name="T26" fmla="*/ 26 w 111"/>
                <a:gd name="T27" fmla="*/ 0 h 104"/>
                <a:gd name="T28" fmla="*/ 0 w 111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04">
                  <a:moveTo>
                    <a:pt x="0" y="0"/>
                  </a:moveTo>
                  <a:lnTo>
                    <a:pt x="7" y="48"/>
                  </a:lnTo>
                  <a:lnTo>
                    <a:pt x="59" y="88"/>
                  </a:lnTo>
                  <a:lnTo>
                    <a:pt x="72" y="96"/>
                  </a:lnTo>
                  <a:lnTo>
                    <a:pt x="91" y="104"/>
                  </a:lnTo>
                  <a:lnTo>
                    <a:pt x="111" y="88"/>
                  </a:lnTo>
                  <a:lnTo>
                    <a:pt x="91" y="80"/>
                  </a:lnTo>
                  <a:lnTo>
                    <a:pt x="85" y="72"/>
                  </a:lnTo>
                  <a:lnTo>
                    <a:pt x="91" y="64"/>
                  </a:lnTo>
                  <a:lnTo>
                    <a:pt x="91" y="56"/>
                  </a:lnTo>
                  <a:lnTo>
                    <a:pt x="78" y="64"/>
                  </a:lnTo>
                  <a:lnTo>
                    <a:pt x="65" y="64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1FC7B019-966E-3157-7CD9-4BD05A3F9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2551"/>
              <a:ext cx="65" cy="96"/>
            </a:xfrm>
            <a:custGeom>
              <a:avLst/>
              <a:gdLst>
                <a:gd name="T0" fmla="*/ 39 w 65"/>
                <a:gd name="T1" fmla="*/ 8 h 96"/>
                <a:gd name="T2" fmla="*/ 39 w 65"/>
                <a:gd name="T3" fmla="*/ 48 h 96"/>
                <a:gd name="T4" fmla="*/ 19 w 65"/>
                <a:gd name="T5" fmla="*/ 72 h 96"/>
                <a:gd name="T6" fmla="*/ 6 w 65"/>
                <a:gd name="T7" fmla="*/ 64 h 96"/>
                <a:gd name="T8" fmla="*/ 6 w 65"/>
                <a:gd name="T9" fmla="*/ 72 h 96"/>
                <a:gd name="T10" fmla="*/ 0 w 65"/>
                <a:gd name="T11" fmla="*/ 80 h 96"/>
                <a:gd name="T12" fmla="*/ 6 w 65"/>
                <a:gd name="T13" fmla="*/ 88 h 96"/>
                <a:gd name="T14" fmla="*/ 26 w 65"/>
                <a:gd name="T15" fmla="*/ 96 h 96"/>
                <a:gd name="T16" fmla="*/ 32 w 65"/>
                <a:gd name="T17" fmla="*/ 88 h 96"/>
                <a:gd name="T18" fmla="*/ 39 w 65"/>
                <a:gd name="T19" fmla="*/ 80 h 96"/>
                <a:gd name="T20" fmla="*/ 58 w 65"/>
                <a:gd name="T21" fmla="*/ 56 h 96"/>
                <a:gd name="T22" fmla="*/ 65 w 65"/>
                <a:gd name="T23" fmla="*/ 0 h 96"/>
                <a:gd name="T24" fmla="*/ 52 w 65"/>
                <a:gd name="T25" fmla="*/ 8 h 96"/>
                <a:gd name="T26" fmla="*/ 39 w 65"/>
                <a:gd name="T27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96">
                  <a:moveTo>
                    <a:pt x="39" y="8"/>
                  </a:moveTo>
                  <a:lnTo>
                    <a:pt x="39" y="48"/>
                  </a:lnTo>
                  <a:lnTo>
                    <a:pt x="19" y="72"/>
                  </a:lnTo>
                  <a:lnTo>
                    <a:pt x="6" y="64"/>
                  </a:lnTo>
                  <a:lnTo>
                    <a:pt x="6" y="72"/>
                  </a:lnTo>
                  <a:lnTo>
                    <a:pt x="0" y="80"/>
                  </a:lnTo>
                  <a:lnTo>
                    <a:pt x="6" y="88"/>
                  </a:lnTo>
                  <a:lnTo>
                    <a:pt x="26" y="96"/>
                  </a:lnTo>
                  <a:lnTo>
                    <a:pt x="32" y="88"/>
                  </a:lnTo>
                  <a:lnTo>
                    <a:pt x="39" y="80"/>
                  </a:lnTo>
                  <a:lnTo>
                    <a:pt x="58" y="56"/>
                  </a:lnTo>
                  <a:lnTo>
                    <a:pt x="65" y="0"/>
                  </a:lnTo>
                  <a:lnTo>
                    <a:pt x="52" y="8"/>
                  </a:lnTo>
                  <a:lnTo>
                    <a:pt x="39" y="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 85">
              <a:extLst>
                <a:ext uri="{FF2B5EF4-FFF2-40B4-BE49-F238E27FC236}">
                  <a16:creationId xmlns:a16="http://schemas.microsoft.com/office/drawing/2014/main" id="{A43EAD98-383A-2E19-3346-6A45B947F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6" y="2448"/>
              <a:ext cx="78" cy="47"/>
            </a:xfrm>
            <a:custGeom>
              <a:avLst/>
              <a:gdLst>
                <a:gd name="T0" fmla="*/ 13 w 78"/>
                <a:gd name="T1" fmla="*/ 8 h 47"/>
                <a:gd name="T2" fmla="*/ 0 w 78"/>
                <a:gd name="T3" fmla="*/ 16 h 47"/>
                <a:gd name="T4" fmla="*/ 0 w 78"/>
                <a:gd name="T5" fmla="*/ 31 h 47"/>
                <a:gd name="T6" fmla="*/ 19 w 78"/>
                <a:gd name="T7" fmla="*/ 47 h 47"/>
                <a:gd name="T8" fmla="*/ 32 w 78"/>
                <a:gd name="T9" fmla="*/ 47 h 47"/>
                <a:gd name="T10" fmla="*/ 45 w 78"/>
                <a:gd name="T11" fmla="*/ 31 h 47"/>
                <a:gd name="T12" fmla="*/ 52 w 78"/>
                <a:gd name="T13" fmla="*/ 47 h 47"/>
                <a:gd name="T14" fmla="*/ 65 w 78"/>
                <a:gd name="T15" fmla="*/ 47 h 47"/>
                <a:gd name="T16" fmla="*/ 78 w 78"/>
                <a:gd name="T17" fmla="*/ 31 h 47"/>
                <a:gd name="T18" fmla="*/ 71 w 78"/>
                <a:gd name="T19" fmla="*/ 8 h 47"/>
                <a:gd name="T20" fmla="*/ 58 w 78"/>
                <a:gd name="T21" fmla="*/ 0 h 47"/>
                <a:gd name="T22" fmla="*/ 58 w 78"/>
                <a:gd name="T23" fmla="*/ 16 h 47"/>
                <a:gd name="T24" fmla="*/ 45 w 78"/>
                <a:gd name="T25" fmla="*/ 24 h 47"/>
                <a:gd name="T26" fmla="*/ 26 w 78"/>
                <a:gd name="T27" fmla="*/ 16 h 47"/>
                <a:gd name="T28" fmla="*/ 13 w 78"/>
                <a:gd name="T2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47">
                  <a:moveTo>
                    <a:pt x="13" y="8"/>
                  </a:moveTo>
                  <a:lnTo>
                    <a:pt x="0" y="16"/>
                  </a:lnTo>
                  <a:lnTo>
                    <a:pt x="0" y="31"/>
                  </a:lnTo>
                  <a:lnTo>
                    <a:pt x="19" y="47"/>
                  </a:lnTo>
                  <a:lnTo>
                    <a:pt x="32" y="47"/>
                  </a:lnTo>
                  <a:lnTo>
                    <a:pt x="45" y="31"/>
                  </a:lnTo>
                  <a:lnTo>
                    <a:pt x="52" y="47"/>
                  </a:lnTo>
                  <a:lnTo>
                    <a:pt x="65" y="47"/>
                  </a:lnTo>
                  <a:lnTo>
                    <a:pt x="78" y="31"/>
                  </a:lnTo>
                  <a:lnTo>
                    <a:pt x="71" y="8"/>
                  </a:lnTo>
                  <a:lnTo>
                    <a:pt x="58" y="0"/>
                  </a:lnTo>
                  <a:lnTo>
                    <a:pt x="58" y="16"/>
                  </a:lnTo>
                  <a:lnTo>
                    <a:pt x="45" y="24"/>
                  </a:lnTo>
                  <a:lnTo>
                    <a:pt x="26" y="16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86">
              <a:extLst>
                <a:ext uri="{FF2B5EF4-FFF2-40B4-BE49-F238E27FC236}">
                  <a16:creationId xmlns:a16="http://schemas.microsoft.com/office/drawing/2014/main" id="{45B959B6-8C07-02F0-489E-3DFC18E46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2823"/>
              <a:ext cx="6" cy="72"/>
            </a:xfrm>
            <a:custGeom>
              <a:avLst/>
              <a:gdLst>
                <a:gd name="T0" fmla="*/ 0 w 6"/>
                <a:gd name="T1" fmla="*/ 72 h 72"/>
                <a:gd name="T2" fmla="*/ 0 w 6"/>
                <a:gd name="T3" fmla="*/ 40 h 72"/>
                <a:gd name="T4" fmla="*/ 6 w 6"/>
                <a:gd name="T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72">
                  <a:moveTo>
                    <a:pt x="0" y="72"/>
                  </a:moveTo>
                  <a:lnTo>
                    <a:pt x="0" y="40"/>
                  </a:lnTo>
                  <a:lnTo>
                    <a:pt x="6" y="0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7E4814CD-DFB1-10C8-068E-574FBA405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5" y="2895"/>
              <a:ext cx="98" cy="48"/>
            </a:xfrm>
            <a:custGeom>
              <a:avLst/>
              <a:gdLst>
                <a:gd name="T0" fmla="*/ 7 w 98"/>
                <a:gd name="T1" fmla="*/ 0 h 48"/>
                <a:gd name="T2" fmla="*/ 0 w 98"/>
                <a:gd name="T3" fmla="*/ 24 h 48"/>
                <a:gd name="T4" fmla="*/ 7 w 98"/>
                <a:gd name="T5" fmla="*/ 40 h 48"/>
                <a:gd name="T6" fmla="*/ 20 w 98"/>
                <a:gd name="T7" fmla="*/ 48 h 48"/>
                <a:gd name="T8" fmla="*/ 46 w 98"/>
                <a:gd name="T9" fmla="*/ 48 h 48"/>
                <a:gd name="T10" fmla="*/ 52 w 98"/>
                <a:gd name="T11" fmla="*/ 32 h 48"/>
                <a:gd name="T12" fmla="*/ 59 w 98"/>
                <a:gd name="T13" fmla="*/ 40 h 48"/>
                <a:gd name="T14" fmla="*/ 78 w 98"/>
                <a:gd name="T15" fmla="*/ 40 h 48"/>
                <a:gd name="T16" fmla="*/ 98 w 98"/>
                <a:gd name="T17" fmla="*/ 32 h 48"/>
                <a:gd name="T18" fmla="*/ 91 w 98"/>
                <a:gd name="T19" fmla="*/ 16 h 48"/>
                <a:gd name="T20" fmla="*/ 78 w 98"/>
                <a:gd name="T21" fmla="*/ 16 h 48"/>
                <a:gd name="T22" fmla="*/ 65 w 98"/>
                <a:gd name="T23" fmla="*/ 0 h 48"/>
                <a:gd name="T24" fmla="*/ 46 w 98"/>
                <a:gd name="T25" fmla="*/ 8 h 48"/>
                <a:gd name="T26" fmla="*/ 33 w 98"/>
                <a:gd name="T27" fmla="*/ 0 h 48"/>
                <a:gd name="T28" fmla="*/ 26 w 98"/>
                <a:gd name="T29" fmla="*/ 8 h 48"/>
                <a:gd name="T30" fmla="*/ 7 w 98"/>
                <a:gd name="T3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48">
                  <a:moveTo>
                    <a:pt x="7" y="0"/>
                  </a:moveTo>
                  <a:lnTo>
                    <a:pt x="0" y="24"/>
                  </a:lnTo>
                  <a:lnTo>
                    <a:pt x="7" y="40"/>
                  </a:lnTo>
                  <a:lnTo>
                    <a:pt x="20" y="48"/>
                  </a:lnTo>
                  <a:lnTo>
                    <a:pt x="46" y="48"/>
                  </a:lnTo>
                  <a:lnTo>
                    <a:pt x="52" y="32"/>
                  </a:lnTo>
                  <a:lnTo>
                    <a:pt x="59" y="40"/>
                  </a:lnTo>
                  <a:lnTo>
                    <a:pt x="78" y="40"/>
                  </a:lnTo>
                  <a:lnTo>
                    <a:pt x="98" y="32"/>
                  </a:lnTo>
                  <a:lnTo>
                    <a:pt x="91" y="16"/>
                  </a:lnTo>
                  <a:lnTo>
                    <a:pt x="78" y="16"/>
                  </a:lnTo>
                  <a:lnTo>
                    <a:pt x="65" y="0"/>
                  </a:lnTo>
                  <a:lnTo>
                    <a:pt x="46" y="8"/>
                  </a:lnTo>
                  <a:lnTo>
                    <a:pt x="33" y="0"/>
                  </a:lnTo>
                  <a:lnTo>
                    <a:pt x="26" y="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88">
              <a:extLst>
                <a:ext uri="{FF2B5EF4-FFF2-40B4-BE49-F238E27FC236}">
                  <a16:creationId xmlns:a16="http://schemas.microsoft.com/office/drawing/2014/main" id="{6F3601CD-100B-2C63-EC1C-703DCA5A0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2863"/>
              <a:ext cx="39" cy="48"/>
            </a:xfrm>
            <a:custGeom>
              <a:avLst/>
              <a:gdLst>
                <a:gd name="T0" fmla="*/ 0 w 39"/>
                <a:gd name="T1" fmla="*/ 0 h 48"/>
                <a:gd name="T2" fmla="*/ 0 w 39"/>
                <a:gd name="T3" fmla="*/ 32 h 48"/>
                <a:gd name="T4" fmla="*/ 0 w 39"/>
                <a:gd name="T5" fmla="*/ 48 h 48"/>
                <a:gd name="T6" fmla="*/ 13 w 39"/>
                <a:gd name="T7" fmla="*/ 48 h 48"/>
                <a:gd name="T8" fmla="*/ 19 w 39"/>
                <a:gd name="T9" fmla="*/ 48 h 48"/>
                <a:gd name="T10" fmla="*/ 26 w 39"/>
                <a:gd name="T11" fmla="*/ 48 h 48"/>
                <a:gd name="T12" fmla="*/ 39 w 39"/>
                <a:gd name="T13" fmla="*/ 48 h 48"/>
                <a:gd name="T14" fmla="*/ 39 w 39"/>
                <a:gd name="T15" fmla="*/ 32 h 48"/>
                <a:gd name="T16" fmla="*/ 39 w 39"/>
                <a:gd name="T17" fmla="*/ 0 h 48"/>
                <a:gd name="T18" fmla="*/ 32 w 39"/>
                <a:gd name="T19" fmla="*/ 0 h 48"/>
                <a:gd name="T20" fmla="*/ 0 w 39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48">
                  <a:moveTo>
                    <a:pt x="0" y="0"/>
                  </a:moveTo>
                  <a:lnTo>
                    <a:pt x="0" y="32"/>
                  </a:lnTo>
                  <a:lnTo>
                    <a:pt x="0" y="48"/>
                  </a:lnTo>
                  <a:lnTo>
                    <a:pt x="13" y="48"/>
                  </a:lnTo>
                  <a:lnTo>
                    <a:pt x="19" y="48"/>
                  </a:lnTo>
                  <a:lnTo>
                    <a:pt x="26" y="48"/>
                  </a:lnTo>
                  <a:lnTo>
                    <a:pt x="39" y="48"/>
                  </a:lnTo>
                  <a:lnTo>
                    <a:pt x="39" y="32"/>
                  </a:lnTo>
                  <a:lnTo>
                    <a:pt x="39" y="0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89">
              <a:extLst>
                <a:ext uri="{FF2B5EF4-FFF2-40B4-BE49-F238E27FC236}">
                  <a16:creationId xmlns:a16="http://schemas.microsoft.com/office/drawing/2014/main" id="{7EF2C945-F195-2376-13DC-0BF215E79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2567"/>
              <a:ext cx="20" cy="32"/>
            </a:xfrm>
            <a:custGeom>
              <a:avLst/>
              <a:gdLst>
                <a:gd name="T0" fmla="*/ 0 w 20"/>
                <a:gd name="T1" fmla="*/ 8 h 32"/>
                <a:gd name="T2" fmla="*/ 0 w 20"/>
                <a:gd name="T3" fmla="*/ 0 h 32"/>
                <a:gd name="T4" fmla="*/ 13 w 20"/>
                <a:gd name="T5" fmla="*/ 0 h 32"/>
                <a:gd name="T6" fmla="*/ 20 w 20"/>
                <a:gd name="T7" fmla="*/ 16 h 32"/>
                <a:gd name="T8" fmla="*/ 20 w 20"/>
                <a:gd name="T9" fmla="*/ 24 h 32"/>
                <a:gd name="T10" fmla="*/ 20 w 20"/>
                <a:gd name="T11" fmla="*/ 32 h 32"/>
                <a:gd name="T12" fmla="*/ 13 w 20"/>
                <a:gd name="T13" fmla="*/ 32 h 32"/>
                <a:gd name="T14" fmla="*/ 13 w 20"/>
                <a:gd name="T15" fmla="*/ 24 h 32"/>
                <a:gd name="T16" fmla="*/ 7 w 20"/>
                <a:gd name="T17" fmla="*/ 8 h 32"/>
                <a:gd name="T18" fmla="*/ 0 w 20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2">
                  <a:moveTo>
                    <a:pt x="0" y="8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20" y="16"/>
                  </a:lnTo>
                  <a:lnTo>
                    <a:pt x="20" y="24"/>
                  </a:lnTo>
                  <a:lnTo>
                    <a:pt x="20" y="32"/>
                  </a:lnTo>
                  <a:lnTo>
                    <a:pt x="13" y="32"/>
                  </a:lnTo>
                  <a:lnTo>
                    <a:pt x="13" y="24"/>
                  </a:lnTo>
                  <a:lnTo>
                    <a:pt x="7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90">
              <a:extLst>
                <a:ext uri="{FF2B5EF4-FFF2-40B4-BE49-F238E27FC236}">
                  <a16:creationId xmlns:a16="http://schemas.microsoft.com/office/drawing/2014/main" id="{B2D5319B-83A4-FD7C-474F-12AAF2F48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" y="2551"/>
              <a:ext cx="52" cy="64"/>
            </a:xfrm>
            <a:custGeom>
              <a:avLst/>
              <a:gdLst>
                <a:gd name="T0" fmla="*/ 13 w 52"/>
                <a:gd name="T1" fmla="*/ 24 h 64"/>
                <a:gd name="T2" fmla="*/ 7 w 52"/>
                <a:gd name="T3" fmla="*/ 24 h 64"/>
                <a:gd name="T4" fmla="*/ 0 w 52"/>
                <a:gd name="T5" fmla="*/ 32 h 64"/>
                <a:gd name="T6" fmla="*/ 0 w 52"/>
                <a:gd name="T7" fmla="*/ 40 h 64"/>
                <a:gd name="T8" fmla="*/ 7 w 52"/>
                <a:gd name="T9" fmla="*/ 40 h 64"/>
                <a:gd name="T10" fmla="*/ 13 w 52"/>
                <a:gd name="T11" fmla="*/ 56 h 64"/>
                <a:gd name="T12" fmla="*/ 32 w 52"/>
                <a:gd name="T13" fmla="*/ 64 h 64"/>
                <a:gd name="T14" fmla="*/ 39 w 52"/>
                <a:gd name="T15" fmla="*/ 64 h 64"/>
                <a:gd name="T16" fmla="*/ 45 w 52"/>
                <a:gd name="T17" fmla="*/ 48 h 64"/>
                <a:gd name="T18" fmla="*/ 52 w 52"/>
                <a:gd name="T19" fmla="*/ 32 h 64"/>
                <a:gd name="T20" fmla="*/ 45 w 52"/>
                <a:gd name="T21" fmla="*/ 8 h 64"/>
                <a:gd name="T22" fmla="*/ 26 w 52"/>
                <a:gd name="T23" fmla="*/ 0 h 64"/>
                <a:gd name="T24" fmla="*/ 13 w 52"/>
                <a:gd name="T25" fmla="*/ 16 h 64"/>
                <a:gd name="T26" fmla="*/ 13 w 52"/>
                <a:gd name="T27" fmla="*/ 2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64">
                  <a:moveTo>
                    <a:pt x="13" y="24"/>
                  </a:moveTo>
                  <a:lnTo>
                    <a:pt x="7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7" y="40"/>
                  </a:lnTo>
                  <a:lnTo>
                    <a:pt x="13" y="56"/>
                  </a:lnTo>
                  <a:lnTo>
                    <a:pt x="32" y="64"/>
                  </a:lnTo>
                  <a:lnTo>
                    <a:pt x="39" y="64"/>
                  </a:lnTo>
                  <a:lnTo>
                    <a:pt x="45" y="48"/>
                  </a:lnTo>
                  <a:lnTo>
                    <a:pt x="52" y="32"/>
                  </a:lnTo>
                  <a:lnTo>
                    <a:pt x="45" y="8"/>
                  </a:lnTo>
                  <a:lnTo>
                    <a:pt x="26" y="0"/>
                  </a:lnTo>
                  <a:lnTo>
                    <a:pt x="13" y="16"/>
                  </a:lnTo>
                  <a:lnTo>
                    <a:pt x="13" y="2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91">
              <a:extLst>
                <a:ext uri="{FF2B5EF4-FFF2-40B4-BE49-F238E27FC236}">
                  <a16:creationId xmlns:a16="http://schemas.microsoft.com/office/drawing/2014/main" id="{6DD3FEE7-A9B2-B648-39A7-582571BCA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8" y="2535"/>
              <a:ext cx="58" cy="56"/>
            </a:xfrm>
            <a:custGeom>
              <a:avLst/>
              <a:gdLst>
                <a:gd name="T0" fmla="*/ 51 w 58"/>
                <a:gd name="T1" fmla="*/ 32 h 56"/>
                <a:gd name="T2" fmla="*/ 58 w 58"/>
                <a:gd name="T3" fmla="*/ 32 h 56"/>
                <a:gd name="T4" fmla="*/ 58 w 58"/>
                <a:gd name="T5" fmla="*/ 16 h 56"/>
                <a:gd name="T6" fmla="*/ 51 w 58"/>
                <a:gd name="T7" fmla="*/ 8 h 56"/>
                <a:gd name="T8" fmla="*/ 38 w 58"/>
                <a:gd name="T9" fmla="*/ 0 h 56"/>
                <a:gd name="T10" fmla="*/ 26 w 58"/>
                <a:gd name="T11" fmla="*/ 0 h 56"/>
                <a:gd name="T12" fmla="*/ 19 w 58"/>
                <a:gd name="T13" fmla="*/ 0 h 56"/>
                <a:gd name="T14" fmla="*/ 13 w 58"/>
                <a:gd name="T15" fmla="*/ 8 h 56"/>
                <a:gd name="T16" fmla="*/ 6 w 58"/>
                <a:gd name="T17" fmla="*/ 16 h 56"/>
                <a:gd name="T18" fmla="*/ 0 w 58"/>
                <a:gd name="T19" fmla="*/ 32 h 56"/>
                <a:gd name="T20" fmla="*/ 0 w 58"/>
                <a:gd name="T21" fmla="*/ 48 h 56"/>
                <a:gd name="T22" fmla="*/ 6 w 58"/>
                <a:gd name="T23" fmla="*/ 56 h 56"/>
                <a:gd name="T24" fmla="*/ 6 w 58"/>
                <a:gd name="T25" fmla="*/ 48 h 56"/>
                <a:gd name="T26" fmla="*/ 13 w 58"/>
                <a:gd name="T27" fmla="*/ 40 h 56"/>
                <a:gd name="T28" fmla="*/ 19 w 58"/>
                <a:gd name="T29" fmla="*/ 40 h 56"/>
                <a:gd name="T30" fmla="*/ 19 w 58"/>
                <a:gd name="T31" fmla="*/ 32 h 56"/>
                <a:gd name="T32" fmla="*/ 32 w 58"/>
                <a:gd name="T33" fmla="*/ 16 h 56"/>
                <a:gd name="T34" fmla="*/ 51 w 58"/>
                <a:gd name="T35" fmla="*/ 24 h 56"/>
                <a:gd name="T36" fmla="*/ 51 w 58"/>
                <a:gd name="T37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56">
                  <a:moveTo>
                    <a:pt x="51" y="32"/>
                  </a:moveTo>
                  <a:lnTo>
                    <a:pt x="58" y="32"/>
                  </a:lnTo>
                  <a:lnTo>
                    <a:pt x="58" y="16"/>
                  </a:lnTo>
                  <a:lnTo>
                    <a:pt x="51" y="8"/>
                  </a:lnTo>
                  <a:lnTo>
                    <a:pt x="38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3" y="8"/>
                  </a:lnTo>
                  <a:lnTo>
                    <a:pt x="6" y="16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6" y="56"/>
                  </a:lnTo>
                  <a:lnTo>
                    <a:pt x="6" y="48"/>
                  </a:lnTo>
                  <a:lnTo>
                    <a:pt x="13" y="40"/>
                  </a:lnTo>
                  <a:lnTo>
                    <a:pt x="19" y="40"/>
                  </a:lnTo>
                  <a:lnTo>
                    <a:pt x="19" y="32"/>
                  </a:lnTo>
                  <a:lnTo>
                    <a:pt x="32" y="16"/>
                  </a:lnTo>
                  <a:lnTo>
                    <a:pt x="51" y="24"/>
                  </a:lnTo>
                  <a:lnTo>
                    <a:pt x="51" y="3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 92">
              <a:extLst>
                <a:ext uri="{FF2B5EF4-FFF2-40B4-BE49-F238E27FC236}">
                  <a16:creationId xmlns:a16="http://schemas.microsoft.com/office/drawing/2014/main" id="{C46F3B74-6391-F82C-B0F2-7639F3405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8" y="2567"/>
              <a:ext cx="26" cy="40"/>
            </a:xfrm>
            <a:custGeom>
              <a:avLst/>
              <a:gdLst>
                <a:gd name="T0" fmla="*/ 26 w 26"/>
                <a:gd name="T1" fmla="*/ 8 h 40"/>
                <a:gd name="T2" fmla="*/ 20 w 26"/>
                <a:gd name="T3" fmla="*/ 0 h 40"/>
                <a:gd name="T4" fmla="*/ 13 w 26"/>
                <a:gd name="T5" fmla="*/ 8 h 40"/>
                <a:gd name="T6" fmla="*/ 0 w 26"/>
                <a:gd name="T7" fmla="*/ 16 h 40"/>
                <a:gd name="T8" fmla="*/ 0 w 26"/>
                <a:gd name="T9" fmla="*/ 24 h 40"/>
                <a:gd name="T10" fmla="*/ 0 w 26"/>
                <a:gd name="T11" fmla="*/ 40 h 40"/>
                <a:gd name="T12" fmla="*/ 7 w 26"/>
                <a:gd name="T13" fmla="*/ 32 h 40"/>
                <a:gd name="T14" fmla="*/ 13 w 26"/>
                <a:gd name="T15" fmla="*/ 24 h 40"/>
                <a:gd name="T16" fmla="*/ 20 w 26"/>
                <a:gd name="T17" fmla="*/ 16 h 40"/>
                <a:gd name="T18" fmla="*/ 26 w 26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40">
                  <a:moveTo>
                    <a:pt x="26" y="8"/>
                  </a:moveTo>
                  <a:lnTo>
                    <a:pt x="20" y="0"/>
                  </a:lnTo>
                  <a:lnTo>
                    <a:pt x="13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0" y="40"/>
                  </a:lnTo>
                  <a:lnTo>
                    <a:pt x="7" y="32"/>
                  </a:lnTo>
                  <a:lnTo>
                    <a:pt x="13" y="24"/>
                  </a:lnTo>
                  <a:lnTo>
                    <a:pt x="20" y="16"/>
                  </a:lnTo>
                  <a:lnTo>
                    <a:pt x="26" y="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 93">
              <a:extLst>
                <a:ext uri="{FF2B5EF4-FFF2-40B4-BE49-F238E27FC236}">
                  <a16:creationId xmlns:a16="http://schemas.microsoft.com/office/drawing/2014/main" id="{DBCB60AC-8C95-451C-B452-B5D5499DD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8" y="2559"/>
              <a:ext cx="6" cy="16"/>
            </a:xfrm>
            <a:custGeom>
              <a:avLst/>
              <a:gdLst>
                <a:gd name="T0" fmla="*/ 0 w 6"/>
                <a:gd name="T1" fmla="*/ 8 h 16"/>
                <a:gd name="T2" fmla="*/ 0 w 6"/>
                <a:gd name="T3" fmla="*/ 8 h 16"/>
                <a:gd name="T4" fmla="*/ 0 w 6"/>
                <a:gd name="T5" fmla="*/ 0 h 16"/>
                <a:gd name="T6" fmla="*/ 0 w 6"/>
                <a:gd name="T7" fmla="*/ 8 h 16"/>
                <a:gd name="T8" fmla="*/ 6 w 6"/>
                <a:gd name="T9" fmla="*/ 8 h 16"/>
                <a:gd name="T10" fmla="*/ 6 w 6"/>
                <a:gd name="T11" fmla="*/ 8 h 16"/>
                <a:gd name="T12" fmla="*/ 6 w 6"/>
                <a:gd name="T13" fmla="*/ 8 h 16"/>
                <a:gd name="T14" fmla="*/ 6 w 6"/>
                <a:gd name="T15" fmla="*/ 16 h 16"/>
                <a:gd name="T16" fmla="*/ 0 w 6"/>
                <a:gd name="T1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1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94">
              <a:extLst>
                <a:ext uri="{FF2B5EF4-FFF2-40B4-BE49-F238E27FC236}">
                  <a16:creationId xmlns:a16="http://schemas.microsoft.com/office/drawing/2014/main" id="{DF5F1F03-9125-FA2E-95E9-97551077F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" y="2591"/>
              <a:ext cx="25" cy="40"/>
            </a:xfrm>
            <a:custGeom>
              <a:avLst/>
              <a:gdLst>
                <a:gd name="T0" fmla="*/ 0 w 25"/>
                <a:gd name="T1" fmla="*/ 0 h 40"/>
                <a:gd name="T2" fmla="*/ 0 w 25"/>
                <a:gd name="T3" fmla="*/ 32 h 40"/>
                <a:gd name="T4" fmla="*/ 6 w 25"/>
                <a:gd name="T5" fmla="*/ 40 h 40"/>
                <a:gd name="T6" fmla="*/ 19 w 25"/>
                <a:gd name="T7" fmla="*/ 40 h 40"/>
                <a:gd name="T8" fmla="*/ 25 w 25"/>
                <a:gd name="T9" fmla="*/ 32 h 40"/>
                <a:gd name="T10" fmla="*/ 25 w 25"/>
                <a:gd name="T11" fmla="*/ 24 h 40"/>
                <a:gd name="T12" fmla="*/ 25 w 25"/>
                <a:gd name="T13" fmla="*/ 24 h 40"/>
                <a:gd name="T14" fmla="*/ 6 w 25"/>
                <a:gd name="T15" fmla="*/ 16 h 40"/>
                <a:gd name="T16" fmla="*/ 0 w 25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40">
                  <a:moveTo>
                    <a:pt x="0" y="0"/>
                  </a:moveTo>
                  <a:lnTo>
                    <a:pt x="0" y="32"/>
                  </a:lnTo>
                  <a:lnTo>
                    <a:pt x="6" y="40"/>
                  </a:lnTo>
                  <a:lnTo>
                    <a:pt x="19" y="40"/>
                  </a:lnTo>
                  <a:lnTo>
                    <a:pt x="25" y="32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95">
              <a:extLst>
                <a:ext uri="{FF2B5EF4-FFF2-40B4-BE49-F238E27FC236}">
                  <a16:creationId xmlns:a16="http://schemas.microsoft.com/office/drawing/2014/main" id="{1CD9B522-67D1-5357-08B8-FEC50357B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2" y="2615"/>
              <a:ext cx="116" cy="248"/>
            </a:xfrm>
            <a:custGeom>
              <a:avLst/>
              <a:gdLst>
                <a:gd name="T0" fmla="*/ 39 w 116"/>
                <a:gd name="T1" fmla="*/ 8 h 248"/>
                <a:gd name="T2" fmla="*/ 19 w 116"/>
                <a:gd name="T3" fmla="*/ 16 h 248"/>
                <a:gd name="T4" fmla="*/ 6 w 116"/>
                <a:gd name="T5" fmla="*/ 8 h 248"/>
                <a:gd name="T6" fmla="*/ 0 w 116"/>
                <a:gd name="T7" fmla="*/ 16 h 248"/>
                <a:gd name="T8" fmla="*/ 0 w 116"/>
                <a:gd name="T9" fmla="*/ 32 h 248"/>
                <a:gd name="T10" fmla="*/ 0 w 116"/>
                <a:gd name="T11" fmla="*/ 56 h 248"/>
                <a:gd name="T12" fmla="*/ 13 w 116"/>
                <a:gd name="T13" fmla="*/ 64 h 248"/>
                <a:gd name="T14" fmla="*/ 19 w 116"/>
                <a:gd name="T15" fmla="*/ 64 h 248"/>
                <a:gd name="T16" fmla="*/ 26 w 116"/>
                <a:gd name="T17" fmla="*/ 112 h 248"/>
                <a:gd name="T18" fmla="*/ 13 w 116"/>
                <a:gd name="T19" fmla="*/ 208 h 248"/>
                <a:gd name="T20" fmla="*/ 6 w 116"/>
                <a:gd name="T21" fmla="*/ 240 h 248"/>
                <a:gd name="T22" fmla="*/ 39 w 116"/>
                <a:gd name="T23" fmla="*/ 248 h 248"/>
                <a:gd name="T24" fmla="*/ 77 w 116"/>
                <a:gd name="T25" fmla="*/ 248 h 248"/>
                <a:gd name="T26" fmla="*/ 97 w 116"/>
                <a:gd name="T27" fmla="*/ 240 h 248"/>
                <a:gd name="T28" fmla="*/ 116 w 116"/>
                <a:gd name="T29" fmla="*/ 224 h 248"/>
                <a:gd name="T30" fmla="*/ 116 w 116"/>
                <a:gd name="T31" fmla="*/ 208 h 248"/>
                <a:gd name="T32" fmla="*/ 90 w 116"/>
                <a:gd name="T33" fmla="*/ 112 h 248"/>
                <a:gd name="T34" fmla="*/ 90 w 116"/>
                <a:gd name="T35" fmla="*/ 64 h 248"/>
                <a:gd name="T36" fmla="*/ 97 w 116"/>
                <a:gd name="T37" fmla="*/ 56 h 248"/>
                <a:gd name="T38" fmla="*/ 103 w 116"/>
                <a:gd name="T39" fmla="*/ 48 h 248"/>
                <a:gd name="T40" fmla="*/ 103 w 116"/>
                <a:gd name="T41" fmla="*/ 24 h 248"/>
                <a:gd name="T42" fmla="*/ 97 w 116"/>
                <a:gd name="T43" fmla="*/ 8 h 248"/>
                <a:gd name="T44" fmla="*/ 84 w 116"/>
                <a:gd name="T45" fmla="*/ 8 h 248"/>
                <a:gd name="T46" fmla="*/ 64 w 116"/>
                <a:gd name="T47" fmla="*/ 0 h 248"/>
                <a:gd name="T48" fmla="*/ 64 w 116"/>
                <a:gd name="T49" fmla="*/ 8 h 248"/>
                <a:gd name="T50" fmla="*/ 58 w 116"/>
                <a:gd name="T51" fmla="*/ 16 h 248"/>
                <a:gd name="T52" fmla="*/ 45 w 116"/>
                <a:gd name="T53" fmla="*/ 16 h 248"/>
                <a:gd name="T54" fmla="*/ 39 w 116"/>
                <a:gd name="T55" fmla="*/ 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" h="248">
                  <a:moveTo>
                    <a:pt x="39" y="8"/>
                  </a:moveTo>
                  <a:lnTo>
                    <a:pt x="19" y="16"/>
                  </a:lnTo>
                  <a:lnTo>
                    <a:pt x="6" y="8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0" y="56"/>
                  </a:lnTo>
                  <a:lnTo>
                    <a:pt x="13" y="64"/>
                  </a:lnTo>
                  <a:lnTo>
                    <a:pt x="19" y="64"/>
                  </a:lnTo>
                  <a:lnTo>
                    <a:pt x="26" y="112"/>
                  </a:lnTo>
                  <a:lnTo>
                    <a:pt x="13" y="208"/>
                  </a:lnTo>
                  <a:lnTo>
                    <a:pt x="6" y="240"/>
                  </a:lnTo>
                  <a:lnTo>
                    <a:pt x="39" y="248"/>
                  </a:lnTo>
                  <a:lnTo>
                    <a:pt x="77" y="248"/>
                  </a:lnTo>
                  <a:lnTo>
                    <a:pt x="97" y="240"/>
                  </a:lnTo>
                  <a:lnTo>
                    <a:pt x="116" y="224"/>
                  </a:lnTo>
                  <a:lnTo>
                    <a:pt x="116" y="208"/>
                  </a:lnTo>
                  <a:lnTo>
                    <a:pt x="90" y="112"/>
                  </a:lnTo>
                  <a:lnTo>
                    <a:pt x="90" y="64"/>
                  </a:lnTo>
                  <a:lnTo>
                    <a:pt x="97" y="56"/>
                  </a:lnTo>
                  <a:lnTo>
                    <a:pt x="103" y="48"/>
                  </a:lnTo>
                  <a:lnTo>
                    <a:pt x="103" y="24"/>
                  </a:lnTo>
                  <a:lnTo>
                    <a:pt x="97" y="8"/>
                  </a:lnTo>
                  <a:lnTo>
                    <a:pt x="84" y="8"/>
                  </a:lnTo>
                  <a:lnTo>
                    <a:pt x="64" y="0"/>
                  </a:lnTo>
                  <a:lnTo>
                    <a:pt x="64" y="8"/>
                  </a:lnTo>
                  <a:lnTo>
                    <a:pt x="58" y="16"/>
                  </a:lnTo>
                  <a:lnTo>
                    <a:pt x="45" y="16"/>
                  </a:lnTo>
                  <a:lnTo>
                    <a:pt x="39" y="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Line 36">
              <a:extLst>
                <a:ext uri="{FF2B5EF4-FFF2-40B4-BE49-F238E27FC236}">
                  <a16:creationId xmlns:a16="http://schemas.microsoft.com/office/drawing/2014/main" id="{8A1059DF-EDD5-DDCC-BB85-5936130305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2" y="2655"/>
              <a:ext cx="1" cy="24"/>
            </a:xfrm>
            <a:prstGeom prst="line">
              <a:avLst/>
            </a:prstGeom>
            <a:noFill/>
            <a:ln w="9525">
              <a:solidFill>
                <a:srgbClr val="E4BB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 97">
              <a:extLst>
                <a:ext uri="{FF2B5EF4-FFF2-40B4-BE49-F238E27FC236}">
                  <a16:creationId xmlns:a16="http://schemas.microsoft.com/office/drawing/2014/main" id="{4B6AF4EE-B728-0D99-1C8B-FD79AD80D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8" y="2671"/>
              <a:ext cx="20" cy="24"/>
            </a:xfrm>
            <a:custGeom>
              <a:avLst/>
              <a:gdLst>
                <a:gd name="T0" fmla="*/ 0 w 20"/>
                <a:gd name="T1" fmla="*/ 0 h 24"/>
                <a:gd name="T2" fmla="*/ 0 w 20"/>
                <a:gd name="T3" fmla="*/ 24 h 24"/>
                <a:gd name="T4" fmla="*/ 7 w 20"/>
                <a:gd name="T5" fmla="*/ 24 h 24"/>
                <a:gd name="T6" fmla="*/ 20 w 20"/>
                <a:gd name="T7" fmla="*/ 24 h 24"/>
                <a:gd name="T8" fmla="*/ 13 w 20"/>
                <a:gd name="T9" fmla="*/ 8 h 24"/>
                <a:gd name="T10" fmla="*/ 7 w 20"/>
                <a:gd name="T11" fmla="*/ 8 h 24"/>
                <a:gd name="T12" fmla="*/ 0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0" y="0"/>
                  </a:moveTo>
                  <a:lnTo>
                    <a:pt x="0" y="24"/>
                  </a:lnTo>
                  <a:lnTo>
                    <a:pt x="7" y="24"/>
                  </a:lnTo>
                  <a:lnTo>
                    <a:pt x="20" y="24"/>
                  </a:lnTo>
                  <a:lnTo>
                    <a:pt x="13" y="8"/>
                  </a:lnTo>
                  <a:lnTo>
                    <a:pt x="7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 98">
              <a:extLst>
                <a:ext uri="{FF2B5EF4-FFF2-40B4-BE49-F238E27FC236}">
                  <a16:creationId xmlns:a16="http://schemas.microsoft.com/office/drawing/2014/main" id="{783A5BC6-9C5A-7ED4-BF61-2B96034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2671"/>
              <a:ext cx="13" cy="16"/>
            </a:xfrm>
            <a:custGeom>
              <a:avLst/>
              <a:gdLst>
                <a:gd name="T0" fmla="*/ 0 w 13"/>
                <a:gd name="T1" fmla="*/ 8 h 16"/>
                <a:gd name="T2" fmla="*/ 0 w 13"/>
                <a:gd name="T3" fmla="*/ 16 h 16"/>
                <a:gd name="T4" fmla="*/ 7 w 13"/>
                <a:gd name="T5" fmla="*/ 16 h 16"/>
                <a:gd name="T6" fmla="*/ 13 w 13"/>
                <a:gd name="T7" fmla="*/ 16 h 16"/>
                <a:gd name="T8" fmla="*/ 13 w 13"/>
                <a:gd name="T9" fmla="*/ 0 h 16"/>
                <a:gd name="T10" fmla="*/ 7 w 13"/>
                <a:gd name="T11" fmla="*/ 0 h 16"/>
                <a:gd name="T12" fmla="*/ 0 w 1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8"/>
                  </a:moveTo>
                  <a:lnTo>
                    <a:pt x="0" y="16"/>
                  </a:lnTo>
                  <a:lnTo>
                    <a:pt x="7" y="16"/>
                  </a:lnTo>
                  <a:lnTo>
                    <a:pt x="13" y="16"/>
                  </a:lnTo>
                  <a:lnTo>
                    <a:pt x="13" y="0"/>
                  </a:lnTo>
                  <a:lnTo>
                    <a:pt x="7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 99">
              <a:extLst>
                <a:ext uri="{FF2B5EF4-FFF2-40B4-BE49-F238E27FC236}">
                  <a16:creationId xmlns:a16="http://schemas.microsoft.com/office/drawing/2014/main" id="{471F98C5-C3A4-20A6-DA5D-8D00B915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8" y="2695"/>
              <a:ext cx="71" cy="64"/>
            </a:xfrm>
            <a:custGeom>
              <a:avLst/>
              <a:gdLst>
                <a:gd name="T0" fmla="*/ 0 w 71"/>
                <a:gd name="T1" fmla="*/ 0 h 64"/>
                <a:gd name="T2" fmla="*/ 7 w 71"/>
                <a:gd name="T3" fmla="*/ 24 h 64"/>
                <a:gd name="T4" fmla="*/ 39 w 71"/>
                <a:gd name="T5" fmla="*/ 48 h 64"/>
                <a:gd name="T6" fmla="*/ 46 w 71"/>
                <a:gd name="T7" fmla="*/ 56 h 64"/>
                <a:gd name="T8" fmla="*/ 58 w 71"/>
                <a:gd name="T9" fmla="*/ 64 h 64"/>
                <a:gd name="T10" fmla="*/ 71 w 71"/>
                <a:gd name="T11" fmla="*/ 48 h 64"/>
                <a:gd name="T12" fmla="*/ 65 w 71"/>
                <a:gd name="T13" fmla="*/ 48 h 64"/>
                <a:gd name="T14" fmla="*/ 58 w 71"/>
                <a:gd name="T15" fmla="*/ 40 h 64"/>
                <a:gd name="T16" fmla="*/ 65 w 71"/>
                <a:gd name="T17" fmla="*/ 40 h 64"/>
                <a:gd name="T18" fmla="*/ 65 w 71"/>
                <a:gd name="T19" fmla="*/ 32 h 64"/>
                <a:gd name="T20" fmla="*/ 52 w 71"/>
                <a:gd name="T21" fmla="*/ 32 h 64"/>
                <a:gd name="T22" fmla="*/ 46 w 71"/>
                <a:gd name="T23" fmla="*/ 40 h 64"/>
                <a:gd name="T24" fmla="*/ 20 w 71"/>
                <a:gd name="T25" fmla="*/ 16 h 64"/>
                <a:gd name="T26" fmla="*/ 20 w 71"/>
                <a:gd name="T27" fmla="*/ 0 h 64"/>
                <a:gd name="T28" fmla="*/ 0 w 71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4">
                  <a:moveTo>
                    <a:pt x="0" y="0"/>
                  </a:moveTo>
                  <a:lnTo>
                    <a:pt x="7" y="24"/>
                  </a:lnTo>
                  <a:lnTo>
                    <a:pt x="39" y="48"/>
                  </a:lnTo>
                  <a:lnTo>
                    <a:pt x="46" y="56"/>
                  </a:lnTo>
                  <a:lnTo>
                    <a:pt x="58" y="64"/>
                  </a:lnTo>
                  <a:lnTo>
                    <a:pt x="71" y="48"/>
                  </a:lnTo>
                  <a:lnTo>
                    <a:pt x="65" y="48"/>
                  </a:lnTo>
                  <a:lnTo>
                    <a:pt x="58" y="40"/>
                  </a:lnTo>
                  <a:lnTo>
                    <a:pt x="65" y="40"/>
                  </a:lnTo>
                  <a:lnTo>
                    <a:pt x="65" y="32"/>
                  </a:lnTo>
                  <a:lnTo>
                    <a:pt x="52" y="32"/>
                  </a:lnTo>
                  <a:lnTo>
                    <a:pt x="46" y="40"/>
                  </a:lnTo>
                  <a:lnTo>
                    <a:pt x="20" y="16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 100">
              <a:extLst>
                <a:ext uri="{FF2B5EF4-FFF2-40B4-BE49-F238E27FC236}">
                  <a16:creationId xmlns:a16="http://schemas.microsoft.com/office/drawing/2014/main" id="{2191A414-2AA4-CEFB-A1E5-0782F8099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" y="2687"/>
              <a:ext cx="39" cy="56"/>
            </a:xfrm>
            <a:custGeom>
              <a:avLst/>
              <a:gdLst>
                <a:gd name="T0" fmla="*/ 26 w 39"/>
                <a:gd name="T1" fmla="*/ 0 h 56"/>
                <a:gd name="T2" fmla="*/ 26 w 39"/>
                <a:gd name="T3" fmla="*/ 32 h 56"/>
                <a:gd name="T4" fmla="*/ 13 w 39"/>
                <a:gd name="T5" fmla="*/ 40 h 56"/>
                <a:gd name="T6" fmla="*/ 7 w 39"/>
                <a:gd name="T7" fmla="*/ 40 h 56"/>
                <a:gd name="T8" fmla="*/ 7 w 39"/>
                <a:gd name="T9" fmla="*/ 48 h 56"/>
                <a:gd name="T10" fmla="*/ 0 w 39"/>
                <a:gd name="T11" fmla="*/ 48 h 56"/>
                <a:gd name="T12" fmla="*/ 7 w 39"/>
                <a:gd name="T13" fmla="*/ 56 h 56"/>
                <a:gd name="T14" fmla="*/ 13 w 39"/>
                <a:gd name="T15" fmla="*/ 56 h 56"/>
                <a:gd name="T16" fmla="*/ 20 w 39"/>
                <a:gd name="T17" fmla="*/ 56 h 56"/>
                <a:gd name="T18" fmla="*/ 26 w 39"/>
                <a:gd name="T19" fmla="*/ 48 h 56"/>
                <a:gd name="T20" fmla="*/ 39 w 39"/>
                <a:gd name="T21" fmla="*/ 32 h 56"/>
                <a:gd name="T22" fmla="*/ 39 w 39"/>
                <a:gd name="T23" fmla="*/ 0 h 56"/>
                <a:gd name="T24" fmla="*/ 33 w 39"/>
                <a:gd name="T25" fmla="*/ 0 h 56"/>
                <a:gd name="T26" fmla="*/ 26 w 39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56">
                  <a:moveTo>
                    <a:pt x="26" y="0"/>
                  </a:moveTo>
                  <a:lnTo>
                    <a:pt x="26" y="32"/>
                  </a:lnTo>
                  <a:lnTo>
                    <a:pt x="13" y="40"/>
                  </a:lnTo>
                  <a:lnTo>
                    <a:pt x="7" y="40"/>
                  </a:lnTo>
                  <a:lnTo>
                    <a:pt x="7" y="48"/>
                  </a:lnTo>
                  <a:lnTo>
                    <a:pt x="0" y="48"/>
                  </a:lnTo>
                  <a:lnTo>
                    <a:pt x="7" y="56"/>
                  </a:lnTo>
                  <a:lnTo>
                    <a:pt x="13" y="56"/>
                  </a:lnTo>
                  <a:lnTo>
                    <a:pt x="20" y="56"/>
                  </a:lnTo>
                  <a:lnTo>
                    <a:pt x="26" y="48"/>
                  </a:lnTo>
                  <a:lnTo>
                    <a:pt x="39" y="32"/>
                  </a:lnTo>
                  <a:lnTo>
                    <a:pt x="39" y="0"/>
                  </a:lnTo>
                  <a:lnTo>
                    <a:pt x="33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Freeform 101">
              <a:extLst>
                <a:ext uri="{FF2B5EF4-FFF2-40B4-BE49-F238E27FC236}">
                  <a16:creationId xmlns:a16="http://schemas.microsoft.com/office/drawing/2014/main" id="{74B4A8E2-5AEE-FAE9-C0F3-6916DEB76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8" y="2615"/>
              <a:ext cx="51" cy="32"/>
            </a:xfrm>
            <a:custGeom>
              <a:avLst/>
              <a:gdLst>
                <a:gd name="T0" fmla="*/ 13 w 51"/>
                <a:gd name="T1" fmla="*/ 8 h 32"/>
                <a:gd name="T2" fmla="*/ 0 w 51"/>
                <a:gd name="T3" fmla="*/ 8 h 32"/>
                <a:gd name="T4" fmla="*/ 0 w 51"/>
                <a:gd name="T5" fmla="*/ 24 h 32"/>
                <a:gd name="T6" fmla="*/ 19 w 51"/>
                <a:gd name="T7" fmla="*/ 32 h 32"/>
                <a:gd name="T8" fmla="*/ 26 w 51"/>
                <a:gd name="T9" fmla="*/ 32 h 32"/>
                <a:gd name="T10" fmla="*/ 32 w 51"/>
                <a:gd name="T11" fmla="*/ 24 h 32"/>
                <a:gd name="T12" fmla="*/ 38 w 51"/>
                <a:gd name="T13" fmla="*/ 32 h 32"/>
                <a:gd name="T14" fmla="*/ 45 w 51"/>
                <a:gd name="T15" fmla="*/ 32 h 32"/>
                <a:gd name="T16" fmla="*/ 51 w 51"/>
                <a:gd name="T17" fmla="*/ 16 h 32"/>
                <a:gd name="T18" fmla="*/ 51 w 51"/>
                <a:gd name="T19" fmla="*/ 8 h 32"/>
                <a:gd name="T20" fmla="*/ 38 w 51"/>
                <a:gd name="T21" fmla="*/ 0 h 32"/>
                <a:gd name="T22" fmla="*/ 38 w 51"/>
                <a:gd name="T23" fmla="*/ 8 h 32"/>
                <a:gd name="T24" fmla="*/ 32 w 51"/>
                <a:gd name="T25" fmla="*/ 16 h 32"/>
                <a:gd name="T26" fmla="*/ 19 w 51"/>
                <a:gd name="T27" fmla="*/ 16 h 32"/>
                <a:gd name="T28" fmla="*/ 13 w 51"/>
                <a:gd name="T2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2">
                  <a:moveTo>
                    <a:pt x="13" y="8"/>
                  </a:moveTo>
                  <a:lnTo>
                    <a:pt x="0" y="8"/>
                  </a:lnTo>
                  <a:lnTo>
                    <a:pt x="0" y="24"/>
                  </a:lnTo>
                  <a:lnTo>
                    <a:pt x="19" y="32"/>
                  </a:lnTo>
                  <a:lnTo>
                    <a:pt x="26" y="32"/>
                  </a:lnTo>
                  <a:lnTo>
                    <a:pt x="32" y="24"/>
                  </a:lnTo>
                  <a:lnTo>
                    <a:pt x="38" y="32"/>
                  </a:lnTo>
                  <a:lnTo>
                    <a:pt x="45" y="32"/>
                  </a:lnTo>
                  <a:lnTo>
                    <a:pt x="51" y="16"/>
                  </a:lnTo>
                  <a:lnTo>
                    <a:pt x="51" y="8"/>
                  </a:lnTo>
                  <a:lnTo>
                    <a:pt x="38" y="0"/>
                  </a:lnTo>
                  <a:lnTo>
                    <a:pt x="38" y="8"/>
                  </a:lnTo>
                  <a:lnTo>
                    <a:pt x="32" y="16"/>
                  </a:lnTo>
                  <a:lnTo>
                    <a:pt x="19" y="16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 102">
              <a:extLst>
                <a:ext uri="{FF2B5EF4-FFF2-40B4-BE49-F238E27FC236}">
                  <a16:creationId xmlns:a16="http://schemas.microsoft.com/office/drawing/2014/main" id="{17A66D15-EFCA-9BD4-81AD-A62E82496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" y="2863"/>
              <a:ext cx="1" cy="48"/>
            </a:xfrm>
            <a:custGeom>
              <a:avLst/>
              <a:gdLst>
                <a:gd name="T0" fmla="*/ 48 h 48"/>
                <a:gd name="T1" fmla="*/ 32 h 48"/>
                <a:gd name="T2" fmla="*/ 0 h 4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8">
                  <a:moveTo>
                    <a:pt x="0" y="48"/>
                  </a:moveTo>
                  <a:lnTo>
                    <a:pt x="0" y="32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 103">
              <a:extLst>
                <a:ext uri="{FF2B5EF4-FFF2-40B4-BE49-F238E27FC236}">
                  <a16:creationId xmlns:a16="http://schemas.microsoft.com/office/drawing/2014/main" id="{B9D5E1C3-055F-E428-8DC1-3EDFE7D4E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" y="2911"/>
              <a:ext cx="58" cy="32"/>
            </a:xfrm>
            <a:custGeom>
              <a:avLst/>
              <a:gdLst>
                <a:gd name="T0" fmla="*/ 0 w 58"/>
                <a:gd name="T1" fmla="*/ 0 h 32"/>
                <a:gd name="T2" fmla="*/ 0 w 58"/>
                <a:gd name="T3" fmla="*/ 16 h 32"/>
                <a:gd name="T4" fmla="*/ 0 w 58"/>
                <a:gd name="T5" fmla="*/ 24 h 32"/>
                <a:gd name="T6" fmla="*/ 7 w 58"/>
                <a:gd name="T7" fmla="*/ 32 h 32"/>
                <a:gd name="T8" fmla="*/ 26 w 58"/>
                <a:gd name="T9" fmla="*/ 32 h 32"/>
                <a:gd name="T10" fmla="*/ 32 w 58"/>
                <a:gd name="T11" fmla="*/ 24 h 32"/>
                <a:gd name="T12" fmla="*/ 32 w 58"/>
                <a:gd name="T13" fmla="*/ 24 h 32"/>
                <a:gd name="T14" fmla="*/ 45 w 58"/>
                <a:gd name="T15" fmla="*/ 24 h 32"/>
                <a:gd name="T16" fmla="*/ 58 w 58"/>
                <a:gd name="T17" fmla="*/ 16 h 32"/>
                <a:gd name="T18" fmla="*/ 58 w 58"/>
                <a:gd name="T19" fmla="*/ 8 h 32"/>
                <a:gd name="T20" fmla="*/ 45 w 58"/>
                <a:gd name="T21" fmla="*/ 8 h 32"/>
                <a:gd name="T22" fmla="*/ 39 w 58"/>
                <a:gd name="T23" fmla="*/ 0 h 32"/>
                <a:gd name="T24" fmla="*/ 26 w 58"/>
                <a:gd name="T25" fmla="*/ 0 h 32"/>
                <a:gd name="T26" fmla="*/ 19 w 58"/>
                <a:gd name="T27" fmla="*/ 0 h 32"/>
                <a:gd name="T28" fmla="*/ 13 w 58"/>
                <a:gd name="T29" fmla="*/ 0 h 32"/>
                <a:gd name="T30" fmla="*/ 0 w 5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32">
                  <a:moveTo>
                    <a:pt x="0" y="0"/>
                  </a:moveTo>
                  <a:lnTo>
                    <a:pt x="0" y="16"/>
                  </a:lnTo>
                  <a:lnTo>
                    <a:pt x="0" y="24"/>
                  </a:lnTo>
                  <a:lnTo>
                    <a:pt x="7" y="32"/>
                  </a:lnTo>
                  <a:lnTo>
                    <a:pt x="26" y="32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45" y="24"/>
                  </a:lnTo>
                  <a:lnTo>
                    <a:pt x="58" y="16"/>
                  </a:lnTo>
                  <a:lnTo>
                    <a:pt x="58" y="8"/>
                  </a:lnTo>
                  <a:lnTo>
                    <a:pt x="45" y="8"/>
                  </a:lnTo>
                  <a:lnTo>
                    <a:pt x="39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 104">
              <a:extLst>
                <a:ext uri="{FF2B5EF4-FFF2-40B4-BE49-F238E27FC236}">
                  <a16:creationId xmlns:a16="http://schemas.microsoft.com/office/drawing/2014/main" id="{EB7BC3E3-82F7-4198-EC22-3842D5D8A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8" y="2839"/>
              <a:ext cx="52" cy="72"/>
            </a:xfrm>
            <a:custGeom>
              <a:avLst/>
              <a:gdLst>
                <a:gd name="T0" fmla="*/ 0 w 52"/>
                <a:gd name="T1" fmla="*/ 0 h 72"/>
                <a:gd name="T2" fmla="*/ 7 w 52"/>
                <a:gd name="T3" fmla="*/ 48 h 72"/>
                <a:gd name="T4" fmla="*/ 7 w 52"/>
                <a:gd name="T5" fmla="*/ 64 h 72"/>
                <a:gd name="T6" fmla="*/ 20 w 52"/>
                <a:gd name="T7" fmla="*/ 72 h 72"/>
                <a:gd name="T8" fmla="*/ 26 w 52"/>
                <a:gd name="T9" fmla="*/ 64 h 72"/>
                <a:gd name="T10" fmla="*/ 39 w 52"/>
                <a:gd name="T11" fmla="*/ 72 h 72"/>
                <a:gd name="T12" fmla="*/ 52 w 52"/>
                <a:gd name="T13" fmla="*/ 64 h 72"/>
                <a:gd name="T14" fmla="*/ 52 w 52"/>
                <a:gd name="T15" fmla="*/ 48 h 72"/>
                <a:gd name="T16" fmla="*/ 52 w 52"/>
                <a:gd name="T17" fmla="*/ 0 h 72"/>
                <a:gd name="T18" fmla="*/ 46 w 52"/>
                <a:gd name="T19" fmla="*/ 8 h 72"/>
                <a:gd name="T20" fmla="*/ 0 w 52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72">
                  <a:moveTo>
                    <a:pt x="0" y="0"/>
                  </a:moveTo>
                  <a:lnTo>
                    <a:pt x="7" y="48"/>
                  </a:lnTo>
                  <a:lnTo>
                    <a:pt x="7" y="64"/>
                  </a:lnTo>
                  <a:lnTo>
                    <a:pt x="20" y="72"/>
                  </a:lnTo>
                  <a:lnTo>
                    <a:pt x="26" y="64"/>
                  </a:lnTo>
                  <a:lnTo>
                    <a:pt x="39" y="72"/>
                  </a:lnTo>
                  <a:lnTo>
                    <a:pt x="52" y="64"/>
                  </a:lnTo>
                  <a:lnTo>
                    <a:pt x="52" y="48"/>
                  </a:lnTo>
                  <a:lnTo>
                    <a:pt x="52" y="0"/>
                  </a:lnTo>
                  <a:lnTo>
                    <a:pt x="46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Freeform 105">
              <a:extLst>
                <a:ext uri="{FF2B5EF4-FFF2-40B4-BE49-F238E27FC236}">
                  <a16:creationId xmlns:a16="http://schemas.microsoft.com/office/drawing/2014/main" id="{4FF0FD02-FAB6-0DFB-2DA1-C4A718033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" y="2487"/>
              <a:ext cx="33" cy="40"/>
            </a:xfrm>
            <a:custGeom>
              <a:avLst/>
              <a:gdLst>
                <a:gd name="T0" fmla="*/ 0 w 33"/>
                <a:gd name="T1" fmla="*/ 8 h 40"/>
                <a:gd name="T2" fmla="*/ 7 w 33"/>
                <a:gd name="T3" fmla="*/ 0 h 40"/>
                <a:gd name="T4" fmla="*/ 20 w 33"/>
                <a:gd name="T5" fmla="*/ 0 h 40"/>
                <a:gd name="T6" fmla="*/ 33 w 33"/>
                <a:gd name="T7" fmla="*/ 16 h 40"/>
                <a:gd name="T8" fmla="*/ 33 w 33"/>
                <a:gd name="T9" fmla="*/ 24 h 40"/>
                <a:gd name="T10" fmla="*/ 33 w 33"/>
                <a:gd name="T11" fmla="*/ 40 h 40"/>
                <a:gd name="T12" fmla="*/ 20 w 33"/>
                <a:gd name="T13" fmla="*/ 40 h 40"/>
                <a:gd name="T14" fmla="*/ 20 w 33"/>
                <a:gd name="T15" fmla="*/ 32 h 40"/>
                <a:gd name="T16" fmla="*/ 13 w 33"/>
                <a:gd name="T17" fmla="*/ 8 h 40"/>
                <a:gd name="T18" fmla="*/ 0 w 33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40">
                  <a:moveTo>
                    <a:pt x="0" y="8"/>
                  </a:moveTo>
                  <a:lnTo>
                    <a:pt x="7" y="0"/>
                  </a:lnTo>
                  <a:lnTo>
                    <a:pt x="20" y="0"/>
                  </a:lnTo>
                  <a:lnTo>
                    <a:pt x="33" y="16"/>
                  </a:lnTo>
                  <a:lnTo>
                    <a:pt x="33" y="24"/>
                  </a:lnTo>
                  <a:lnTo>
                    <a:pt x="33" y="40"/>
                  </a:lnTo>
                  <a:lnTo>
                    <a:pt x="20" y="40"/>
                  </a:lnTo>
                  <a:lnTo>
                    <a:pt x="20" y="32"/>
                  </a:lnTo>
                  <a:lnTo>
                    <a:pt x="13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Freeform 106">
              <a:extLst>
                <a:ext uri="{FF2B5EF4-FFF2-40B4-BE49-F238E27FC236}">
                  <a16:creationId xmlns:a16="http://schemas.microsoft.com/office/drawing/2014/main" id="{EF86D7D9-0156-0F26-8815-45B5571BC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" y="2464"/>
              <a:ext cx="52" cy="79"/>
            </a:xfrm>
            <a:custGeom>
              <a:avLst/>
              <a:gdLst>
                <a:gd name="T0" fmla="*/ 6 w 52"/>
                <a:gd name="T1" fmla="*/ 31 h 79"/>
                <a:gd name="T2" fmla="*/ 0 w 52"/>
                <a:gd name="T3" fmla="*/ 31 h 79"/>
                <a:gd name="T4" fmla="*/ 0 w 52"/>
                <a:gd name="T5" fmla="*/ 31 h 79"/>
                <a:gd name="T6" fmla="*/ 0 w 52"/>
                <a:gd name="T7" fmla="*/ 47 h 79"/>
                <a:gd name="T8" fmla="*/ 6 w 52"/>
                <a:gd name="T9" fmla="*/ 47 h 79"/>
                <a:gd name="T10" fmla="*/ 13 w 52"/>
                <a:gd name="T11" fmla="*/ 71 h 79"/>
                <a:gd name="T12" fmla="*/ 32 w 52"/>
                <a:gd name="T13" fmla="*/ 79 h 79"/>
                <a:gd name="T14" fmla="*/ 45 w 52"/>
                <a:gd name="T15" fmla="*/ 79 h 79"/>
                <a:gd name="T16" fmla="*/ 52 w 52"/>
                <a:gd name="T17" fmla="*/ 63 h 79"/>
                <a:gd name="T18" fmla="*/ 52 w 52"/>
                <a:gd name="T19" fmla="*/ 39 h 79"/>
                <a:gd name="T20" fmla="*/ 52 w 52"/>
                <a:gd name="T21" fmla="*/ 15 h 79"/>
                <a:gd name="T22" fmla="*/ 26 w 52"/>
                <a:gd name="T23" fmla="*/ 0 h 79"/>
                <a:gd name="T24" fmla="*/ 6 w 52"/>
                <a:gd name="T25" fmla="*/ 15 h 79"/>
                <a:gd name="T26" fmla="*/ 6 w 52"/>
                <a:gd name="T27" fmla="*/ 3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79">
                  <a:moveTo>
                    <a:pt x="6" y="3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47"/>
                  </a:lnTo>
                  <a:lnTo>
                    <a:pt x="6" y="47"/>
                  </a:lnTo>
                  <a:lnTo>
                    <a:pt x="13" y="71"/>
                  </a:lnTo>
                  <a:lnTo>
                    <a:pt x="32" y="79"/>
                  </a:lnTo>
                  <a:lnTo>
                    <a:pt x="45" y="79"/>
                  </a:lnTo>
                  <a:lnTo>
                    <a:pt x="52" y="63"/>
                  </a:lnTo>
                  <a:lnTo>
                    <a:pt x="52" y="39"/>
                  </a:lnTo>
                  <a:lnTo>
                    <a:pt x="52" y="15"/>
                  </a:lnTo>
                  <a:lnTo>
                    <a:pt x="26" y="0"/>
                  </a:lnTo>
                  <a:lnTo>
                    <a:pt x="6" y="15"/>
                  </a:lnTo>
                  <a:lnTo>
                    <a:pt x="6" y="3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 107">
              <a:extLst>
                <a:ext uri="{FF2B5EF4-FFF2-40B4-BE49-F238E27FC236}">
                  <a16:creationId xmlns:a16="http://schemas.microsoft.com/office/drawing/2014/main" id="{00B4FCC0-11FD-A38C-33DC-54E58712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9" y="2448"/>
              <a:ext cx="71" cy="63"/>
            </a:xfrm>
            <a:custGeom>
              <a:avLst/>
              <a:gdLst>
                <a:gd name="T0" fmla="*/ 65 w 71"/>
                <a:gd name="T1" fmla="*/ 39 h 63"/>
                <a:gd name="T2" fmla="*/ 71 w 71"/>
                <a:gd name="T3" fmla="*/ 31 h 63"/>
                <a:gd name="T4" fmla="*/ 71 w 71"/>
                <a:gd name="T5" fmla="*/ 16 h 63"/>
                <a:gd name="T6" fmla="*/ 58 w 71"/>
                <a:gd name="T7" fmla="*/ 8 h 63"/>
                <a:gd name="T8" fmla="*/ 52 w 71"/>
                <a:gd name="T9" fmla="*/ 0 h 63"/>
                <a:gd name="T10" fmla="*/ 32 w 71"/>
                <a:gd name="T11" fmla="*/ 0 h 63"/>
                <a:gd name="T12" fmla="*/ 19 w 71"/>
                <a:gd name="T13" fmla="*/ 0 h 63"/>
                <a:gd name="T14" fmla="*/ 19 w 71"/>
                <a:gd name="T15" fmla="*/ 8 h 63"/>
                <a:gd name="T16" fmla="*/ 6 w 71"/>
                <a:gd name="T17" fmla="*/ 16 h 63"/>
                <a:gd name="T18" fmla="*/ 0 w 71"/>
                <a:gd name="T19" fmla="*/ 31 h 63"/>
                <a:gd name="T20" fmla="*/ 0 w 71"/>
                <a:gd name="T21" fmla="*/ 55 h 63"/>
                <a:gd name="T22" fmla="*/ 13 w 71"/>
                <a:gd name="T23" fmla="*/ 63 h 63"/>
                <a:gd name="T24" fmla="*/ 13 w 71"/>
                <a:gd name="T25" fmla="*/ 47 h 63"/>
                <a:gd name="T26" fmla="*/ 13 w 71"/>
                <a:gd name="T27" fmla="*/ 47 h 63"/>
                <a:gd name="T28" fmla="*/ 19 w 71"/>
                <a:gd name="T29" fmla="*/ 47 h 63"/>
                <a:gd name="T30" fmla="*/ 19 w 71"/>
                <a:gd name="T31" fmla="*/ 31 h 63"/>
                <a:gd name="T32" fmla="*/ 39 w 71"/>
                <a:gd name="T33" fmla="*/ 16 h 63"/>
                <a:gd name="T34" fmla="*/ 65 w 71"/>
                <a:gd name="T35" fmla="*/ 31 h 63"/>
                <a:gd name="T36" fmla="*/ 65 w 71"/>
                <a:gd name="T3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1" h="63">
                  <a:moveTo>
                    <a:pt x="65" y="39"/>
                  </a:moveTo>
                  <a:lnTo>
                    <a:pt x="71" y="31"/>
                  </a:lnTo>
                  <a:lnTo>
                    <a:pt x="71" y="16"/>
                  </a:lnTo>
                  <a:lnTo>
                    <a:pt x="58" y="8"/>
                  </a:lnTo>
                  <a:lnTo>
                    <a:pt x="52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9" y="8"/>
                  </a:lnTo>
                  <a:lnTo>
                    <a:pt x="6" y="16"/>
                  </a:lnTo>
                  <a:lnTo>
                    <a:pt x="0" y="31"/>
                  </a:lnTo>
                  <a:lnTo>
                    <a:pt x="0" y="55"/>
                  </a:lnTo>
                  <a:lnTo>
                    <a:pt x="13" y="63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9" y="47"/>
                  </a:lnTo>
                  <a:lnTo>
                    <a:pt x="19" y="31"/>
                  </a:lnTo>
                  <a:lnTo>
                    <a:pt x="39" y="16"/>
                  </a:lnTo>
                  <a:lnTo>
                    <a:pt x="65" y="31"/>
                  </a:lnTo>
                  <a:lnTo>
                    <a:pt x="65" y="3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 108">
              <a:extLst>
                <a:ext uri="{FF2B5EF4-FFF2-40B4-BE49-F238E27FC236}">
                  <a16:creationId xmlns:a16="http://schemas.microsoft.com/office/drawing/2014/main" id="{A9E24D82-1BB0-E1E3-F2F3-44140F125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3" y="2487"/>
              <a:ext cx="32" cy="40"/>
            </a:xfrm>
            <a:custGeom>
              <a:avLst/>
              <a:gdLst>
                <a:gd name="T0" fmla="*/ 32 w 32"/>
                <a:gd name="T1" fmla="*/ 8 h 40"/>
                <a:gd name="T2" fmla="*/ 26 w 32"/>
                <a:gd name="T3" fmla="*/ 0 h 40"/>
                <a:gd name="T4" fmla="*/ 19 w 32"/>
                <a:gd name="T5" fmla="*/ 8 h 40"/>
                <a:gd name="T6" fmla="*/ 6 w 32"/>
                <a:gd name="T7" fmla="*/ 16 h 40"/>
                <a:gd name="T8" fmla="*/ 0 w 32"/>
                <a:gd name="T9" fmla="*/ 32 h 40"/>
                <a:gd name="T10" fmla="*/ 6 w 32"/>
                <a:gd name="T11" fmla="*/ 40 h 40"/>
                <a:gd name="T12" fmla="*/ 13 w 32"/>
                <a:gd name="T13" fmla="*/ 40 h 40"/>
                <a:gd name="T14" fmla="*/ 13 w 32"/>
                <a:gd name="T15" fmla="*/ 32 h 40"/>
                <a:gd name="T16" fmla="*/ 19 w 32"/>
                <a:gd name="T17" fmla="*/ 16 h 40"/>
                <a:gd name="T18" fmla="*/ 32 w 32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0">
                  <a:moveTo>
                    <a:pt x="32" y="8"/>
                  </a:moveTo>
                  <a:lnTo>
                    <a:pt x="26" y="0"/>
                  </a:lnTo>
                  <a:lnTo>
                    <a:pt x="19" y="8"/>
                  </a:lnTo>
                  <a:lnTo>
                    <a:pt x="6" y="16"/>
                  </a:lnTo>
                  <a:lnTo>
                    <a:pt x="0" y="32"/>
                  </a:lnTo>
                  <a:lnTo>
                    <a:pt x="6" y="40"/>
                  </a:lnTo>
                  <a:lnTo>
                    <a:pt x="13" y="40"/>
                  </a:lnTo>
                  <a:lnTo>
                    <a:pt x="13" y="32"/>
                  </a:lnTo>
                  <a:lnTo>
                    <a:pt x="19" y="16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Freeform 109">
              <a:extLst>
                <a:ext uri="{FF2B5EF4-FFF2-40B4-BE49-F238E27FC236}">
                  <a16:creationId xmlns:a16="http://schemas.microsoft.com/office/drawing/2014/main" id="{B2FF5620-D9BD-7AFC-1266-5C04E809D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9" y="2479"/>
              <a:ext cx="13" cy="16"/>
            </a:xfrm>
            <a:custGeom>
              <a:avLst/>
              <a:gdLst>
                <a:gd name="T0" fmla="*/ 0 w 13"/>
                <a:gd name="T1" fmla="*/ 8 h 16"/>
                <a:gd name="T2" fmla="*/ 0 w 13"/>
                <a:gd name="T3" fmla="*/ 8 h 16"/>
                <a:gd name="T4" fmla="*/ 0 w 13"/>
                <a:gd name="T5" fmla="*/ 0 h 16"/>
                <a:gd name="T6" fmla="*/ 6 w 13"/>
                <a:gd name="T7" fmla="*/ 8 h 16"/>
                <a:gd name="T8" fmla="*/ 6 w 13"/>
                <a:gd name="T9" fmla="*/ 0 h 16"/>
                <a:gd name="T10" fmla="*/ 13 w 13"/>
                <a:gd name="T11" fmla="*/ 8 h 16"/>
                <a:gd name="T12" fmla="*/ 6 w 13"/>
                <a:gd name="T13" fmla="*/ 8 h 16"/>
                <a:gd name="T14" fmla="*/ 6 w 13"/>
                <a:gd name="T15" fmla="*/ 16 h 16"/>
                <a:gd name="T16" fmla="*/ 0 w 13"/>
                <a:gd name="T1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6">
                  <a:moveTo>
                    <a:pt x="0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6" y="8"/>
                  </a:lnTo>
                  <a:lnTo>
                    <a:pt x="6" y="0"/>
                  </a:lnTo>
                  <a:lnTo>
                    <a:pt x="13" y="8"/>
                  </a:lnTo>
                  <a:lnTo>
                    <a:pt x="6" y="8"/>
                  </a:lnTo>
                  <a:lnTo>
                    <a:pt x="6" y="1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Freeform 110">
              <a:extLst>
                <a:ext uri="{FF2B5EF4-FFF2-40B4-BE49-F238E27FC236}">
                  <a16:creationId xmlns:a16="http://schemas.microsoft.com/office/drawing/2014/main" id="{C61305BB-8653-8EF0-2616-99835E667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" y="2511"/>
              <a:ext cx="39" cy="48"/>
            </a:xfrm>
            <a:custGeom>
              <a:avLst/>
              <a:gdLst>
                <a:gd name="T0" fmla="*/ 6 w 39"/>
                <a:gd name="T1" fmla="*/ 0 h 48"/>
                <a:gd name="T2" fmla="*/ 0 w 39"/>
                <a:gd name="T3" fmla="*/ 40 h 48"/>
                <a:gd name="T4" fmla="*/ 13 w 39"/>
                <a:gd name="T5" fmla="*/ 48 h 48"/>
                <a:gd name="T6" fmla="*/ 26 w 39"/>
                <a:gd name="T7" fmla="*/ 48 h 48"/>
                <a:gd name="T8" fmla="*/ 39 w 39"/>
                <a:gd name="T9" fmla="*/ 40 h 48"/>
                <a:gd name="T10" fmla="*/ 39 w 39"/>
                <a:gd name="T11" fmla="*/ 32 h 48"/>
                <a:gd name="T12" fmla="*/ 32 w 39"/>
                <a:gd name="T13" fmla="*/ 32 h 48"/>
                <a:gd name="T14" fmla="*/ 13 w 39"/>
                <a:gd name="T15" fmla="*/ 24 h 48"/>
                <a:gd name="T16" fmla="*/ 6 w 39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48">
                  <a:moveTo>
                    <a:pt x="6" y="0"/>
                  </a:moveTo>
                  <a:lnTo>
                    <a:pt x="0" y="40"/>
                  </a:lnTo>
                  <a:lnTo>
                    <a:pt x="13" y="48"/>
                  </a:lnTo>
                  <a:lnTo>
                    <a:pt x="26" y="48"/>
                  </a:lnTo>
                  <a:lnTo>
                    <a:pt x="39" y="40"/>
                  </a:lnTo>
                  <a:lnTo>
                    <a:pt x="39" y="32"/>
                  </a:lnTo>
                  <a:lnTo>
                    <a:pt x="32" y="32"/>
                  </a:lnTo>
                  <a:lnTo>
                    <a:pt x="13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Freeform 111">
              <a:extLst>
                <a:ext uri="{FF2B5EF4-FFF2-40B4-BE49-F238E27FC236}">
                  <a16:creationId xmlns:a16="http://schemas.microsoft.com/office/drawing/2014/main" id="{4C56230C-7053-C85A-8706-DD3CC5226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6" y="2543"/>
              <a:ext cx="149" cy="304"/>
            </a:xfrm>
            <a:custGeom>
              <a:avLst/>
              <a:gdLst>
                <a:gd name="T0" fmla="*/ 46 w 149"/>
                <a:gd name="T1" fmla="*/ 8 h 304"/>
                <a:gd name="T2" fmla="*/ 20 w 149"/>
                <a:gd name="T3" fmla="*/ 16 h 304"/>
                <a:gd name="T4" fmla="*/ 13 w 149"/>
                <a:gd name="T5" fmla="*/ 8 h 304"/>
                <a:gd name="T6" fmla="*/ 0 w 149"/>
                <a:gd name="T7" fmla="*/ 16 h 304"/>
                <a:gd name="T8" fmla="*/ 0 w 149"/>
                <a:gd name="T9" fmla="*/ 40 h 304"/>
                <a:gd name="T10" fmla="*/ 0 w 149"/>
                <a:gd name="T11" fmla="*/ 64 h 304"/>
                <a:gd name="T12" fmla="*/ 13 w 149"/>
                <a:gd name="T13" fmla="*/ 80 h 304"/>
                <a:gd name="T14" fmla="*/ 26 w 149"/>
                <a:gd name="T15" fmla="*/ 80 h 304"/>
                <a:gd name="T16" fmla="*/ 33 w 149"/>
                <a:gd name="T17" fmla="*/ 144 h 304"/>
                <a:gd name="T18" fmla="*/ 13 w 149"/>
                <a:gd name="T19" fmla="*/ 256 h 304"/>
                <a:gd name="T20" fmla="*/ 13 w 149"/>
                <a:gd name="T21" fmla="*/ 288 h 304"/>
                <a:gd name="T22" fmla="*/ 46 w 149"/>
                <a:gd name="T23" fmla="*/ 296 h 304"/>
                <a:gd name="T24" fmla="*/ 98 w 149"/>
                <a:gd name="T25" fmla="*/ 304 h 304"/>
                <a:gd name="T26" fmla="*/ 124 w 149"/>
                <a:gd name="T27" fmla="*/ 296 h 304"/>
                <a:gd name="T28" fmla="*/ 149 w 149"/>
                <a:gd name="T29" fmla="*/ 280 h 304"/>
                <a:gd name="T30" fmla="*/ 143 w 149"/>
                <a:gd name="T31" fmla="*/ 248 h 304"/>
                <a:gd name="T32" fmla="*/ 111 w 149"/>
                <a:gd name="T33" fmla="*/ 136 h 304"/>
                <a:gd name="T34" fmla="*/ 111 w 149"/>
                <a:gd name="T35" fmla="*/ 72 h 304"/>
                <a:gd name="T36" fmla="*/ 124 w 149"/>
                <a:gd name="T37" fmla="*/ 72 h 304"/>
                <a:gd name="T38" fmla="*/ 130 w 149"/>
                <a:gd name="T39" fmla="*/ 64 h 304"/>
                <a:gd name="T40" fmla="*/ 130 w 149"/>
                <a:gd name="T41" fmla="*/ 24 h 304"/>
                <a:gd name="T42" fmla="*/ 117 w 149"/>
                <a:gd name="T43" fmla="*/ 8 h 304"/>
                <a:gd name="T44" fmla="*/ 104 w 149"/>
                <a:gd name="T45" fmla="*/ 16 h 304"/>
                <a:gd name="T46" fmla="*/ 85 w 149"/>
                <a:gd name="T47" fmla="*/ 0 h 304"/>
                <a:gd name="T48" fmla="*/ 85 w 149"/>
                <a:gd name="T49" fmla="*/ 8 h 304"/>
                <a:gd name="T50" fmla="*/ 72 w 149"/>
                <a:gd name="T51" fmla="*/ 16 h 304"/>
                <a:gd name="T52" fmla="*/ 59 w 149"/>
                <a:gd name="T53" fmla="*/ 16 h 304"/>
                <a:gd name="T54" fmla="*/ 46 w 149"/>
                <a:gd name="T55" fmla="*/ 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9" h="304">
                  <a:moveTo>
                    <a:pt x="46" y="8"/>
                  </a:moveTo>
                  <a:lnTo>
                    <a:pt x="20" y="16"/>
                  </a:lnTo>
                  <a:lnTo>
                    <a:pt x="13" y="8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0" y="64"/>
                  </a:lnTo>
                  <a:lnTo>
                    <a:pt x="13" y="80"/>
                  </a:lnTo>
                  <a:lnTo>
                    <a:pt x="26" y="80"/>
                  </a:lnTo>
                  <a:lnTo>
                    <a:pt x="33" y="144"/>
                  </a:lnTo>
                  <a:lnTo>
                    <a:pt x="13" y="256"/>
                  </a:lnTo>
                  <a:lnTo>
                    <a:pt x="13" y="288"/>
                  </a:lnTo>
                  <a:lnTo>
                    <a:pt x="46" y="296"/>
                  </a:lnTo>
                  <a:lnTo>
                    <a:pt x="98" y="304"/>
                  </a:lnTo>
                  <a:lnTo>
                    <a:pt x="124" y="296"/>
                  </a:lnTo>
                  <a:lnTo>
                    <a:pt x="149" y="280"/>
                  </a:lnTo>
                  <a:lnTo>
                    <a:pt x="143" y="248"/>
                  </a:lnTo>
                  <a:lnTo>
                    <a:pt x="111" y="136"/>
                  </a:lnTo>
                  <a:lnTo>
                    <a:pt x="111" y="72"/>
                  </a:lnTo>
                  <a:lnTo>
                    <a:pt x="124" y="72"/>
                  </a:lnTo>
                  <a:lnTo>
                    <a:pt x="130" y="64"/>
                  </a:lnTo>
                  <a:lnTo>
                    <a:pt x="130" y="24"/>
                  </a:lnTo>
                  <a:lnTo>
                    <a:pt x="117" y="8"/>
                  </a:lnTo>
                  <a:lnTo>
                    <a:pt x="104" y="16"/>
                  </a:lnTo>
                  <a:lnTo>
                    <a:pt x="85" y="0"/>
                  </a:lnTo>
                  <a:lnTo>
                    <a:pt x="85" y="8"/>
                  </a:lnTo>
                  <a:lnTo>
                    <a:pt x="72" y="16"/>
                  </a:lnTo>
                  <a:lnTo>
                    <a:pt x="59" y="16"/>
                  </a:lnTo>
                  <a:lnTo>
                    <a:pt x="46" y="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Line 52">
              <a:extLst>
                <a:ext uri="{FF2B5EF4-FFF2-40B4-BE49-F238E27FC236}">
                  <a16:creationId xmlns:a16="http://schemas.microsoft.com/office/drawing/2014/main" id="{8C1B3845-A0CD-B69C-E3FB-04AB251DE3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7" y="2599"/>
              <a:ext cx="1" cy="16"/>
            </a:xfrm>
            <a:prstGeom prst="line">
              <a:avLst/>
            </a:prstGeom>
            <a:noFill/>
            <a:ln w="9525">
              <a:solidFill>
                <a:srgbClr val="E4BB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Freeform 113">
              <a:extLst>
                <a:ext uri="{FF2B5EF4-FFF2-40B4-BE49-F238E27FC236}">
                  <a16:creationId xmlns:a16="http://schemas.microsoft.com/office/drawing/2014/main" id="{491333CD-F5E8-CCF0-2AF8-B70A9BF2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3" y="2615"/>
              <a:ext cx="19" cy="24"/>
            </a:xfrm>
            <a:custGeom>
              <a:avLst/>
              <a:gdLst>
                <a:gd name="T0" fmla="*/ 0 w 19"/>
                <a:gd name="T1" fmla="*/ 0 h 24"/>
                <a:gd name="T2" fmla="*/ 0 w 19"/>
                <a:gd name="T3" fmla="*/ 24 h 24"/>
                <a:gd name="T4" fmla="*/ 13 w 19"/>
                <a:gd name="T5" fmla="*/ 24 h 24"/>
                <a:gd name="T6" fmla="*/ 19 w 19"/>
                <a:gd name="T7" fmla="*/ 24 h 24"/>
                <a:gd name="T8" fmla="*/ 19 w 19"/>
                <a:gd name="T9" fmla="*/ 8 h 24"/>
                <a:gd name="T10" fmla="*/ 6 w 19"/>
                <a:gd name="T11" fmla="*/ 8 h 24"/>
                <a:gd name="T12" fmla="*/ 0 w 19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4">
                  <a:moveTo>
                    <a:pt x="0" y="0"/>
                  </a:moveTo>
                  <a:lnTo>
                    <a:pt x="0" y="24"/>
                  </a:lnTo>
                  <a:lnTo>
                    <a:pt x="13" y="24"/>
                  </a:lnTo>
                  <a:lnTo>
                    <a:pt x="19" y="24"/>
                  </a:lnTo>
                  <a:lnTo>
                    <a:pt x="19" y="8"/>
                  </a:lnTo>
                  <a:lnTo>
                    <a:pt x="6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Freeform 114">
              <a:extLst>
                <a:ext uri="{FF2B5EF4-FFF2-40B4-BE49-F238E27FC236}">
                  <a16:creationId xmlns:a16="http://schemas.microsoft.com/office/drawing/2014/main" id="{C76DDC10-CE07-0D78-8130-A16CCCDEB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" y="2607"/>
              <a:ext cx="19" cy="24"/>
            </a:xfrm>
            <a:custGeom>
              <a:avLst/>
              <a:gdLst>
                <a:gd name="T0" fmla="*/ 0 w 19"/>
                <a:gd name="T1" fmla="*/ 8 h 24"/>
                <a:gd name="T2" fmla="*/ 0 w 19"/>
                <a:gd name="T3" fmla="*/ 24 h 24"/>
                <a:gd name="T4" fmla="*/ 13 w 19"/>
                <a:gd name="T5" fmla="*/ 24 h 24"/>
                <a:gd name="T6" fmla="*/ 19 w 19"/>
                <a:gd name="T7" fmla="*/ 24 h 24"/>
                <a:gd name="T8" fmla="*/ 19 w 19"/>
                <a:gd name="T9" fmla="*/ 0 h 24"/>
                <a:gd name="T10" fmla="*/ 13 w 19"/>
                <a:gd name="T11" fmla="*/ 8 h 24"/>
                <a:gd name="T12" fmla="*/ 0 w 19"/>
                <a:gd name="T1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4">
                  <a:moveTo>
                    <a:pt x="0" y="8"/>
                  </a:moveTo>
                  <a:lnTo>
                    <a:pt x="0" y="24"/>
                  </a:lnTo>
                  <a:lnTo>
                    <a:pt x="13" y="24"/>
                  </a:lnTo>
                  <a:lnTo>
                    <a:pt x="19" y="24"/>
                  </a:lnTo>
                  <a:lnTo>
                    <a:pt x="19" y="0"/>
                  </a:lnTo>
                  <a:lnTo>
                    <a:pt x="13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Freeform 115">
              <a:extLst>
                <a:ext uri="{FF2B5EF4-FFF2-40B4-BE49-F238E27FC236}">
                  <a16:creationId xmlns:a16="http://schemas.microsoft.com/office/drawing/2014/main" id="{013AE632-2878-3952-F228-E66CA6D56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3" y="2639"/>
              <a:ext cx="91" cy="72"/>
            </a:xfrm>
            <a:custGeom>
              <a:avLst/>
              <a:gdLst>
                <a:gd name="T0" fmla="*/ 0 w 91"/>
                <a:gd name="T1" fmla="*/ 0 h 72"/>
                <a:gd name="T2" fmla="*/ 6 w 91"/>
                <a:gd name="T3" fmla="*/ 32 h 72"/>
                <a:gd name="T4" fmla="*/ 45 w 91"/>
                <a:gd name="T5" fmla="*/ 64 h 72"/>
                <a:gd name="T6" fmla="*/ 58 w 91"/>
                <a:gd name="T7" fmla="*/ 72 h 72"/>
                <a:gd name="T8" fmla="*/ 78 w 91"/>
                <a:gd name="T9" fmla="*/ 72 h 72"/>
                <a:gd name="T10" fmla="*/ 91 w 91"/>
                <a:gd name="T11" fmla="*/ 64 h 72"/>
                <a:gd name="T12" fmla="*/ 78 w 91"/>
                <a:gd name="T13" fmla="*/ 56 h 72"/>
                <a:gd name="T14" fmla="*/ 71 w 91"/>
                <a:gd name="T15" fmla="*/ 56 h 72"/>
                <a:gd name="T16" fmla="*/ 78 w 91"/>
                <a:gd name="T17" fmla="*/ 48 h 72"/>
                <a:gd name="T18" fmla="*/ 78 w 91"/>
                <a:gd name="T19" fmla="*/ 40 h 72"/>
                <a:gd name="T20" fmla="*/ 65 w 91"/>
                <a:gd name="T21" fmla="*/ 40 h 72"/>
                <a:gd name="T22" fmla="*/ 58 w 91"/>
                <a:gd name="T23" fmla="*/ 48 h 72"/>
                <a:gd name="T24" fmla="*/ 26 w 91"/>
                <a:gd name="T25" fmla="*/ 24 h 72"/>
                <a:gd name="T26" fmla="*/ 19 w 91"/>
                <a:gd name="T27" fmla="*/ 0 h 72"/>
                <a:gd name="T28" fmla="*/ 0 w 91"/>
                <a:gd name="T2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72">
                  <a:moveTo>
                    <a:pt x="0" y="0"/>
                  </a:moveTo>
                  <a:lnTo>
                    <a:pt x="6" y="32"/>
                  </a:lnTo>
                  <a:lnTo>
                    <a:pt x="45" y="64"/>
                  </a:lnTo>
                  <a:lnTo>
                    <a:pt x="58" y="72"/>
                  </a:lnTo>
                  <a:lnTo>
                    <a:pt x="78" y="72"/>
                  </a:lnTo>
                  <a:lnTo>
                    <a:pt x="91" y="64"/>
                  </a:lnTo>
                  <a:lnTo>
                    <a:pt x="78" y="56"/>
                  </a:lnTo>
                  <a:lnTo>
                    <a:pt x="71" y="56"/>
                  </a:lnTo>
                  <a:lnTo>
                    <a:pt x="78" y="48"/>
                  </a:lnTo>
                  <a:lnTo>
                    <a:pt x="78" y="40"/>
                  </a:lnTo>
                  <a:lnTo>
                    <a:pt x="65" y="40"/>
                  </a:lnTo>
                  <a:lnTo>
                    <a:pt x="58" y="48"/>
                  </a:lnTo>
                  <a:lnTo>
                    <a:pt x="26" y="24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3" name="Freeform 116">
              <a:extLst>
                <a:ext uri="{FF2B5EF4-FFF2-40B4-BE49-F238E27FC236}">
                  <a16:creationId xmlns:a16="http://schemas.microsoft.com/office/drawing/2014/main" id="{1AF2A628-EB62-F87B-CD78-C86176803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" y="2631"/>
              <a:ext cx="52" cy="72"/>
            </a:xfrm>
            <a:custGeom>
              <a:avLst/>
              <a:gdLst>
                <a:gd name="T0" fmla="*/ 33 w 52"/>
                <a:gd name="T1" fmla="*/ 0 h 72"/>
                <a:gd name="T2" fmla="*/ 33 w 52"/>
                <a:gd name="T3" fmla="*/ 32 h 72"/>
                <a:gd name="T4" fmla="*/ 20 w 52"/>
                <a:gd name="T5" fmla="*/ 48 h 72"/>
                <a:gd name="T6" fmla="*/ 7 w 52"/>
                <a:gd name="T7" fmla="*/ 48 h 72"/>
                <a:gd name="T8" fmla="*/ 7 w 52"/>
                <a:gd name="T9" fmla="*/ 56 h 72"/>
                <a:gd name="T10" fmla="*/ 0 w 52"/>
                <a:gd name="T11" fmla="*/ 64 h 72"/>
                <a:gd name="T12" fmla="*/ 7 w 52"/>
                <a:gd name="T13" fmla="*/ 64 h 72"/>
                <a:gd name="T14" fmla="*/ 20 w 52"/>
                <a:gd name="T15" fmla="*/ 72 h 72"/>
                <a:gd name="T16" fmla="*/ 26 w 52"/>
                <a:gd name="T17" fmla="*/ 64 h 72"/>
                <a:gd name="T18" fmla="*/ 33 w 52"/>
                <a:gd name="T19" fmla="*/ 56 h 72"/>
                <a:gd name="T20" fmla="*/ 46 w 52"/>
                <a:gd name="T21" fmla="*/ 40 h 72"/>
                <a:gd name="T22" fmla="*/ 52 w 52"/>
                <a:gd name="T23" fmla="*/ 0 h 72"/>
                <a:gd name="T24" fmla="*/ 46 w 52"/>
                <a:gd name="T25" fmla="*/ 0 h 72"/>
                <a:gd name="T26" fmla="*/ 33 w 52"/>
                <a:gd name="T2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72">
                  <a:moveTo>
                    <a:pt x="33" y="0"/>
                  </a:moveTo>
                  <a:lnTo>
                    <a:pt x="33" y="32"/>
                  </a:lnTo>
                  <a:lnTo>
                    <a:pt x="20" y="48"/>
                  </a:lnTo>
                  <a:lnTo>
                    <a:pt x="7" y="48"/>
                  </a:lnTo>
                  <a:lnTo>
                    <a:pt x="7" y="56"/>
                  </a:lnTo>
                  <a:lnTo>
                    <a:pt x="0" y="64"/>
                  </a:lnTo>
                  <a:lnTo>
                    <a:pt x="7" y="64"/>
                  </a:lnTo>
                  <a:lnTo>
                    <a:pt x="20" y="72"/>
                  </a:lnTo>
                  <a:lnTo>
                    <a:pt x="26" y="64"/>
                  </a:lnTo>
                  <a:lnTo>
                    <a:pt x="33" y="56"/>
                  </a:lnTo>
                  <a:lnTo>
                    <a:pt x="46" y="40"/>
                  </a:lnTo>
                  <a:lnTo>
                    <a:pt x="52" y="0"/>
                  </a:lnTo>
                  <a:lnTo>
                    <a:pt x="46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4" name="Freeform 117">
              <a:extLst>
                <a:ext uri="{FF2B5EF4-FFF2-40B4-BE49-F238E27FC236}">
                  <a16:creationId xmlns:a16="http://schemas.microsoft.com/office/drawing/2014/main" id="{DC42E164-2CA1-1DAB-89A9-63187D7B4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9" y="2543"/>
              <a:ext cx="65" cy="40"/>
            </a:xfrm>
            <a:custGeom>
              <a:avLst/>
              <a:gdLst>
                <a:gd name="T0" fmla="*/ 13 w 65"/>
                <a:gd name="T1" fmla="*/ 8 h 40"/>
                <a:gd name="T2" fmla="*/ 0 w 65"/>
                <a:gd name="T3" fmla="*/ 8 h 40"/>
                <a:gd name="T4" fmla="*/ 0 w 65"/>
                <a:gd name="T5" fmla="*/ 24 h 40"/>
                <a:gd name="T6" fmla="*/ 19 w 65"/>
                <a:gd name="T7" fmla="*/ 40 h 40"/>
                <a:gd name="T8" fmla="*/ 32 w 65"/>
                <a:gd name="T9" fmla="*/ 40 h 40"/>
                <a:gd name="T10" fmla="*/ 39 w 65"/>
                <a:gd name="T11" fmla="*/ 24 h 40"/>
                <a:gd name="T12" fmla="*/ 45 w 65"/>
                <a:gd name="T13" fmla="*/ 40 h 40"/>
                <a:gd name="T14" fmla="*/ 58 w 65"/>
                <a:gd name="T15" fmla="*/ 40 h 40"/>
                <a:gd name="T16" fmla="*/ 65 w 65"/>
                <a:gd name="T17" fmla="*/ 24 h 40"/>
                <a:gd name="T18" fmla="*/ 65 w 65"/>
                <a:gd name="T19" fmla="*/ 8 h 40"/>
                <a:gd name="T20" fmla="*/ 52 w 65"/>
                <a:gd name="T21" fmla="*/ 0 h 40"/>
                <a:gd name="T22" fmla="*/ 52 w 65"/>
                <a:gd name="T23" fmla="*/ 8 h 40"/>
                <a:gd name="T24" fmla="*/ 39 w 65"/>
                <a:gd name="T25" fmla="*/ 16 h 40"/>
                <a:gd name="T26" fmla="*/ 26 w 65"/>
                <a:gd name="T27" fmla="*/ 16 h 40"/>
                <a:gd name="T28" fmla="*/ 13 w 65"/>
                <a:gd name="T2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40">
                  <a:moveTo>
                    <a:pt x="13" y="8"/>
                  </a:moveTo>
                  <a:lnTo>
                    <a:pt x="0" y="8"/>
                  </a:lnTo>
                  <a:lnTo>
                    <a:pt x="0" y="24"/>
                  </a:lnTo>
                  <a:lnTo>
                    <a:pt x="19" y="40"/>
                  </a:lnTo>
                  <a:lnTo>
                    <a:pt x="32" y="40"/>
                  </a:lnTo>
                  <a:lnTo>
                    <a:pt x="39" y="24"/>
                  </a:lnTo>
                  <a:lnTo>
                    <a:pt x="45" y="40"/>
                  </a:lnTo>
                  <a:lnTo>
                    <a:pt x="58" y="40"/>
                  </a:lnTo>
                  <a:lnTo>
                    <a:pt x="65" y="24"/>
                  </a:lnTo>
                  <a:lnTo>
                    <a:pt x="65" y="8"/>
                  </a:lnTo>
                  <a:lnTo>
                    <a:pt x="52" y="0"/>
                  </a:lnTo>
                  <a:lnTo>
                    <a:pt x="52" y="8"/>
                  </a:lnTo>
                  <a:lnTo>
                    <a:pt x="39" y="16"/>
                  </a:lnTo>
                  <a:lnTo>
                    <a:pt x="26" y="16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5" name="Freeform 118">
              <a:extLst>
                <a:ext uri="{FF2B5EF4-FFF2-40B4-BE49-F238E27FC236}">
                  <a16:creationId xmlns:a16="http://schemas.microsoft.com/office/drawing/2014/main" id="{7BBFD900-03CB-7DED-95B6-3480373F2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" y="2847"/>
              <a:ext cx="7" cy="56"/>
            </a:xfrm>
            <a:custGeom>
              <a:avLst/>
              <a:gdLst>
                <a:gd name="T0" fmla="*/ 0 w 7"/>
                <a:gd name="T1" fmla="*/ 56 h 56"/>
                <a:gd name="T2" fmla="*/ 0 w 7"/>
                <a:gd name="T3" fmla="*/ 32 h 56"/>
                <a:gd name="T4" fmla="*/ 7 w 7"/>
                <a:gd name="T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6">
                  <a:moveTo>
                    <a:pt x="0" y="56"/>
                  </a:moveTo>
                  <a:lnTo>
                    <a:pt x="0" y="32"/>
                  </a:lnTo>
                  <a:lnTo>
                    <a:pt x="7" y="0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6" name="Freeform 119">
              <a:extLst>
                <a:ext uri="{FF2B5EF4-FFF2-40B4-BE49-F238E27FC236}">
                  <a16:creationId xmlns:a16="http://schemas.microsoft.com/office/drawing/2014/main" id="{0F62108B-A109-7E3C-5165-E8A7A2D00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8" y="2903"/>
              <a:ext cx="78" cy="40"/>
            </a:xfrm>
            <a:custGeom>
              <a:avLst/>
              <a:gdLst>
                <a:gd name="T0" fmla="*/ 7 w 78"/>
                <a:gd name="T1" fmla="*/ 0 h 40"/>
                <a:gd name="T2" fmla="*/ 0 w 78"/>
                <a:gd name="T3" fmla="*/ 16 h 40"/>
                <a:gd name="T4" fmla="*/ 7 w 78"/>
                <a:gd name="T5" fmla="*/ 32 h 40"/>
                <a:gd name="T6" fmla="*/ 13 w 78"/>
                <a:gd name="T7" fmla="*/ 40 h 40"/>
                <a:gd name="T8" fmla="*/ 39 w 78"/>
                <a:gd name="T9" fmla="*/ 40 h 40"/>
                <a:gd name="T10" fmla="*/ 39 w 78"/>
                <a:gd name="T11" fmla="*/ 32 h 40"/>
                <a:gd name="T12" fmla="*/ 46 w 78"/>
                <a:gd name="T13" fmla="*/ 32 h 40"/>
                <a:gd name="T14" fmla="*/ 65 w 78"/>
                <a:gd name="T15" fmla="*/ 32 h 40"/>
                <a:gd name="T16" fmla="*/ 78 w 78"/>
                <a:gd name="T17" fmla="*/ 24 h 40"/>
                <a:gd name="T18" fmla="*/ 72 w 78"/>
                <a:gd name="T19" fmla="*/ 16 h 40"/>
                <a:gd name="T20" fmla="*/ 65 w 78"/>
                <a:gd name="T21" fmla="*/ 8 h 40"/>
                <a:gd name="T22" fmla="*/ 52 w 78"/>
                <a:gd name="T23" fmla="*/ 0 h 40"/>
                <a:gd name="T24" fmla="*/ 39 w 78"/>
                <a:gd name="T25" fmla="*/ 8 h 40"/>
                <a:gd name="T26" fmla="*/ 26 w 78"/>
                <a:gd name="T27" fmla="*/ 0 h 40"/>
                <a:gd name="T28" fmla="*/ 20 w 78"/>
                <a:gd name="T29" fmla="*/ 8 h 40"/>
                <a:gd name="T30" fmla="*/ 7 w 78"/>
                <a:gd name="T3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40">
                  <a:moveTo>
                    <a:pt x="7" y="0"/>
                  </a:moveTo>
                  <a:lnTo>
                    <a:pt x="0" y="16"/>
                  </a:lnTo>
                  <a:lnTo>
                    <a:pt x="7" y="32"/>
                  </a:lnTo>
                  <a:lnTo>
                    <a:pt x="13" y="40"/>
                  </a:lnTo>
                  <a:lnTo>
                    <a:pt x="39" y="40"/>
                  </a:lnTo>
                  <a:lnTo>
                    <a:pt x="39" y="32"/>
                  </a:lnTo>
                  <a:lnTo>
                    <a:pt x="46" y="32"/>
                  </a:lnTo>
                  <a:lnTo>
                    <a:pt x="65" y="32"/>
                  </a:lnTo>
                  <a:lnTo>
                    <a:pt x="78" y="24"/>
                  </a:lnTo>
                  <a:lnTo>
                    <a:pt x="72" y="16"/>
                  </a:lnTo>
                  <a:lnTo>
                    <a:pt x="65" y="8"/>
                  </a:lnTo>
                  <a:lnTo>
                    <a:pt x="52" y="0"/>
                  </a:lnTo>
                  <a:lnTo>
                    <a:pt x="39" y="8"/>
                  </a:lnTo>
                  <a:lnTo>
                    <a:pt x="26" y="0"/>
                  </a:lnTo>
                  <a:lnTo>
                    <a:pt x="20" y="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Freeform 120">
              <a:extLst>
                <a:ext uri="{FF2B5EF4-FFF2-40B4-BE49-F238E27FC236}">
                  <a16:creationId xmlns:a16="http://schemas.microsoft.com/office/drawing/2014/main" id="{6F052D0F-F334-6BFD-7773-6F96899E1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2" y="2879"/>
              <a:ext cx="39" cy="40"/>
            </a:xfrm>
            <a:custGeom>
              <a:avLst/>
              <a:gdLst>
                <a:gd name="T0" fmla="*/ 0 w 39"/>
                <a:gd name="T1" fmla="*/ 0 h 40"/>
                <a:gd name="T2" fmla="*/ 0 w 39"/>
                <a:gd name="T3" fmla="*/ 24 h 40"/>
                <a:gd name="T4" fmla="*/ 0 w 39"/>
                <a:gd name="T5" fmla="*/ 40 h 40"/>
                <a:gd name="T6" fmla="*/ 13 w 39"/>
                <a:gd name="T7" fmla="*/ 40 h 40"/>
                <a:gd name="T8" fmla="*/ 20 w 39"/>
                <a:gd name="T9" fmla="*/ 40 h 40"/>
                <a:gd name="T10" fmla="*/ 26 w 39"/>
                <a:gd name="T11" fmla="*/ 40 h 40"/>
                <a:gd name="T12" fmla="*/ 39 w 39"/>
                <a:gd name="T13" fmla="*/ 40 h 40"/>
                <a:gd name="T14" fmla="*/ 33 w 39"/>
                <a:gd name="T15" fmla="*/ 24 h 40"/>
                <a:gd name="T16" fmla="*/ 39 w 39"/>
                <a:gd name="T17" fmla="*/ 0 h 40"/>
                <a:gd name="T18" fmla="*/ 33 w 39"/>
                <a:gd name="T19" fmla="*/ 0 h 40"/>
                <a:gd name="T20" fmla="*/ 0 w 39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40">
                  <a:moveTo>
                    <a:pt x="0" y="0"/>
                  </a:moveTo>
                  <a:lnTo>
                    <a:pt x="0" y="24"/>
                  </a:lnTo>
                  <a:lnTo>
                    <a:pt x="0" y="40"/>
                  </a:lnTo>
                  <a:lnTo>
                    <a:pt x="13" y="40"/>
                  </a:lnTo>
                  <a:lnTo>
                    <a:pt x="20" y="40"/>
                  </a:lnTo>
                  <a:lnTo>
                    <a:pt x="26" y="40"/>
                  </a:lnTo>
                  <a:lnTo>
                    <a:pt x="39" y="40"/>
                  </a:lnTo>
                  <a:lnTo>
                    <a:pt x="33" y="24"/>
                  </a:lnTo>
                  <a:lnTo>
                    <a:pt x="39" y="0"/>
                  </a:lnTo>
                  <a:lnTo>
                    <a:pt x="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Freeform 121">
              <a:extLst>
                <a:ext uri="{FF2B5EF4-FFF2-40B4-BE49-F238E27FC236}">
                  <a16:creationId xmlns:a16="http://schemas.microsoft.com/office/drawing/2014/main" id="{1C0A563A-EF10-A668-CFD5-F05135DC1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" y="2647"/>
              <a:ext cx="19" cy="24"/>
            </a:xfrm>
            <a:custGeom>
              <a:avLst/>
              <a:gdLst>
                <a:gd name="T0" fmla="*/ 0 w 19"/>
                <a:gd name="T1" fmla="*/ 0 h 24"/>
                <a:gd name="T2" fmla="*/ 0 w 19"/>
                <a:gd name="T3" fmla="*/ 0 h 24"/>
                <a:gd name="T4" fmla="*/ 6 w 19"/>
                <a:gd name="T5" fmla="*/ 0 h 24"/>
                <a:gd name="T6" fmla="*/ 19 w 19"/>
                <a:gd name="T7" fmla="*/ 8 h 24"/>
                <a:gd name="T8" fmla="*/ 19 w 19"/>
                <a:gd name="T9" fmla="*/ 16 h 24"/>
                <a:gd name="T10" fmla="*/ 19 w 19"/>
                <a:gd name="T11" fmla="*/ 24 h 24"/>
                <a:gd name="T12" fmla="*/ 13 w 19"/>
                <a:gd name="T13" fmla="*/ 24 h 24"/>
                <a:gd name="T14" fmla="*/ 6 w 19"/>
                <a:gd name="T15" fmla="*/ 16 h 24"/>
                <a:gd name="T16" fmla="*/ 6 w 19"/>
                <a:gd name="T17" fmla="*/ 8 h 24"/>
                <a:gd name="T18" fmla="*/ 0 w 19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24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9" y="8"/>
                  </a:lnTo>
                  <a:lnTo>
                    <a:pt x="19" y="16"/>
                  </a:lnTo>
                  <a:lnTo>
                    <a:pt x="19" y="24"/>
                  </a:lnTo>
                  <a:lnTo>
                    <a:pt x="13" y="24"/>
                  </a:lnTo>
                  <a:lnTo>
                    <a:pt x="6" y="16"/>
                  </a:lnTo>
                  <a:lnTo>
                    <a:pt x="6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Freeform 122">
              <a:extLst>
                <a:ext uri="{FF2B5EF4-FFF2-40B4-BE49-F238E27FC236}">
                  <a16:creationId xmlns:a16="http://schemas.microsoft.com/office/drawing/2014/main" id="{BAD46246-AE4B-7E61-0E51-C6EE5F20C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6" y="2631"/>
              <a:ext cx="39" cy="56"/>
            </a:xfrm>
            <a:custGeom>
              <a:avLst/>
              <a:gdLst>
                <a:gd name="T0" fmla="*/ 6 w 39"/>
                <a:gd name="T1" fmla="*/ 24 h 56"/>
                <a:gd name="T2" fmla="*/ 0 w 39"/>
                <a:gd name="T3" fmla="*/ 16 h 56"/>
                <a:gd name="T4" fmla="*/ 0 w 39"/>
                <a:gd name="T5" fmla="*/ 24 h 56"/>
                <a:gd name="T6" fmla="*/ 0 w 39"/>
                <a:gd name="T7" fmla="*/ 32 h 56"/>
                <a:gd name="T8" fmla="*/ 6 w 39"/>
                <a:gd name="T9" fmla="*/ 32 h 56"/>
                <a:gd name="T10" fmla="*/ 13 w 39"/>
                <a:gd name="T11" fmla="*/ 40 h 56"/>
                <a:gd name="T12" fmla="*/ 26 w 39"/>
                <a:gd name="T13" fmla="*/ 56 h 56"/>
                <a:gd name="T14" fmla="*/ 32 w 39"/>
                <a:gd name="T15" fmla="*/ 48 h 56"/>
                <a:gd name="T16" fmla="*/ 39 w 39"/>
                <a:gd name="T17" fmla="*/ 40 h 56"/>
                <a:gd name="T18" fmla="*/ 39 w 39"/>
                <a:gd name="T19" fmla="*/ 24 h 56"/>
                <a:gd name="T20" fmla="*/ 39 w 39"/>
                <a:gd name="T21" fmla="*/ 8 h 56"/>
                <a:gd name="T22" fmla="*/ 19 w 39"/>
                <a:gd name="T23" fmla="*/ 0 h 56"/>
                <a:gd name="T24" fmla="*/ 6 w 39"/>
                <a:gd name="T25" fmla="*/ 8 h 56"/>
                <a:gd name="T26" fmla="*/ 6 w 39"/>
                <a:gd name="T27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56">
                  <a:moveTo>
                    <a:pt x="6" y="24"/>
                  </a:moveTo>
                  <a:lnTo>
                    <a:pt x="0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6" y="32"/>
                  </a:lnTo>
                  <a:lnTo>
                    <a:pt x="13" y="40"/>
                  </a:lnTo>
                  <a:lnTo>
                    <a:pt x="26" y="56"/>
                  </a:lnTo>
                  <a:lnTo>
                    <a:pt x="32" y="48"/>
                  </a:lnTo>
                  <a:lnTo>
                    <a:pt x="39" y="40"/>
                  </a:lnTo>
                  <a:lnTo>
                    <a:pt x="39" y="24"/>
                  </a:lnTo>
                  <a:lnTo>
                    <a:pt x="39" y="8"/>
                  </a:lnTo>
                  <a:lnTo>
                    <a:pt x="19" y="0"/>
                  </a:lnTo>
                  <a:lnTo>
                    <a:pt x="6" y="8"/>
                  </a:lnTo>
                  <a:lnTo>
                    <a:pt x="6" y="2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0" name="Freeform 123">
              <a:extLst>
                <a:ext uri="{FF2B5EF4-FFF2-40B4-BE49-F238E27FC236}">
                  <a16:creationId xmlns:a16="http://schemas.microsoft.com/office/drawing/2014/main" id="{6B54AD5D-2840-0462-6EF6-47FEA7B86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615"/>
              <a:ext cx="52" cy="48"/>
            </a:xfrm>
            <a:custGeom>
              <a:avLst/>
              <a:gdLst>
                <a:gd name="T0" fmla="*/ 46 w 52"/>
                <a:gd name="T1" fmla="*/ 32 h 48"/>
                <a:gd name="T2" fmla="*/ 52 w 52"/>
                <a:gd name="T3" fmla="*/ 24 h 48"/>
                <a:gd name="T4" fmla="*/ 52 w 52"/>
                <a:gd name="T5" fmla="*/ 16 h 48"/>
                <a:gd name="T6" fmla="*/ 46 w 52"/>
                <a:gd name="T7" fmla="*/ 8 h 48"/>
                <a:gd name="T8" fmla="*/ 33 w 52"/>
                <a:gd name="T9" fmla="*/ 8 h 48"/>
                <a:gd name="T10" fmla="*/ 20 w 52"/>
                <a:gd name="T11" fmla="*/ 0 h 48"/>
                <a:gd name="T12" fmla="*/ 13 w 52"/>
                <a:gd name="T13" fmla="*/ 8 h 48"/>
                <a:gd name="T14" fmla="*/ 13 w 52"/>
                <a:gd name="T15" fmla="*/ 8 h 48"/>
                <a:gd name="T16" fmla="*/ 7 w 52"/>
                <a:gd name="T17" fmla="*/ 16 h 48"/>
                <a:gd name="T18" fmla="*/ 0 w 52"/>
                <a:gd name="T19" fmla="*/ 24 h 48"/>
                <a:gd name="T20" fmla="*/ 0 w 52"/>
                <a:gd name="T21" fmla="*/ 40 h 48"/>
                <a:gd name="T22" fmla="*/ 7 w 52"/>
                <a:gd name="T23" fmla="*/ 48 h 48"/>
                <a:gd name="T24" fmla="*/ 7 w 52"/>
                <a:gd name="T25" fmla="*/ 40 h 48"/>
                <a:gd name="T26" fmla="*/ 7 w 52"/>
                <a:gd name="T27" fmla="*/ 32 h 48"/>
                <a:gd name="T28" fmla="*/ 13 w 52"/>
                <a:gd name="T29" fmla="*/ 40 h 48"/>
                <a:gd name="T30" fmla="*/ 13 w 52"/>
                <a:gd name="T31" fmla="*/ 24 h 48"/>
                <a:gd name="T32" fmla="*/ 26 w 52"/>
                <a:gd name="T33" fmla="*/ 16 h 48"/>
                <a:gd name="T34" fmla="*/ 46 w 52"/>
                <a:gd name="T35" fmla="*/ 24 h 48"/>
                <a:gd name="T36" fmla="*/ 46 w 52"/>
                <a:gd name="T3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48">
                  <a:moveTo>
                    <a:pt x="46" y="32"/>
                  </a:moveTo>
                  <a:lnTo>
                    <a:pt x="52" y="24"/>
                  </a:lnTo>
                  <a:lnTo>
                    <a:pt x="52" y="16"/>
                  </a:lnTo>
                  <a:lnTo>
                    <a:pt x="46" y="8"/>
                  </a:lnTo>
                  <a:lnTo>
                    <a:pt x="33" y="8"/>
                  </a:lnTo>
                  <a:lnTo>
                    <a:pt x="20" y="0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7" y="16"/>
                  </a:lnTo>
                  <a:lnTo>
                    <a:pt x="0" y="24"/>
                  </a:lnTo>
                  <a:lnTo>
                    <a:pt x="0" y="40"/>
                  </a:lnTo>
                  <a:lnTo>
                    <a:pt x="7" y="48"/>
                  </a:lnTo>
                  <a:lnTo>
                    <a:pt x="7" y="40"/>
                  </a:lnTo>
                  <a:lnTo>
                    <a:pt x="7" y="32"/>
                  </a:lnTo>
                  <a:lnTo>
                    <a:pt x="13" y="40"/>
                  </a:lnTo>
                  <a:lnTo>
                    <a:pt x="13" y="24"/>
                  </a:lnTo>
                  <a:lnTo>
                    <a:pt x="26" y="16"/>
                  </a:lnTo>
                  <a:lnTo>
                    <a:pt x="46" y="24"/>
                  </a:lnTo>
                  <a:lnTo>
                    <a:pt x="46" y="3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1" name="Freeform 124">
              <a:extLst>
                <a:ext uri="{FF2B5EF4-FFF2-40B4-BE49-F238E27FC236}">
                  <a16:creationId xmlns:a16="http://schemas.microsoft.com/office/drawing/2014/main" id="{D3D1DA1F-CAFC-14A1-4D19-046D7289A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" y="2647"/>
              <a:ext cx="19" cy="24"/>
            </a:xfrm>
            <a:custGeom>
              <a:avLst/>
              <a:gdLst>
                <a:gd name="T0" fmla="*/ 19 w 19"/>
                <a:gd name="T1" fmla="*/ 8 h 24"/>
                <a:gd name="T2" fmla="*/ 19 w 19"/>
                <a:gd name="T3" fmla="*/ 0 h 24"/>
                <a:gd name="T4" fmla="*/ 13 w 19"/>
                <a:gd name="T5" fmla="*/ 0 h 24"/>
                <a:gd name="T6" fmla="*/ 0 w 19"/>
                <a:gd name="T7" fmla="*/ 8 h 24"/>
                <a:gd name="T8" fmla="*/ 0 w 19"/>
                <a:gd name="T9" fmla="*/ 16 h 24"/>
                <a:gd name="T10" fmla="*/ 0 w 19"/>
                <a:gd name="T11" fmla="*/ 24 h 24"/>
                <a:gd name="T12" fmla="*/ 6 w 19"/>
                <a:gd name="T13" fmla="*/ 24 h 24"/>
                <a:gd name="T14" fmla="*/ 6 w 19"/>
                <a:gd name="T15" fmla="*/ 16 h 24"/>
                <a:gd name="T16" fmla="*/ 13 w 19"/>
                <a:gd name="T17" fmla="*/ 8 h 24"/>
                <a:gd name="T18" fmla="*/ 19 w 19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24">
                  <a:moveTo>
                    <a:pt x="19" y="8"/>
                  </a:moveTo>
                  <a:lnTo>
                    <a:pt x="19" y="0"/>
                  </a:lnTo>
                  <a:lnTo>
                    <a:pt x="13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6" y="16"/>
                  </a:lnTo>
                  <a:lnTo>
                    <a:pt x="13" y="8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Freeform 125">
              <a:extLst>
                <a:ext uri="{FF2B5EF4-FFF2-40B4-BE49-F238E27FC236}">
                  <a16:creationId xmlns:a16="http://schemas.microsoft.com/office/drawing/2014/main" id="{78F7C243-5485-3F12-8D67-3FB04659D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" y="2639"/>
              <a:ext cx="13" cy="16"/>
            </a:xfrm>
            <a:custGeom>
              <a:avLst/>
              <a:gdLst>
                <a:gd name="T0" fmla="*/ 6 w 13"/>
                <a:gd name="T1" fmla="*/ 8 h 16"/>
                <a:gd name="T2" fmla="*/ 0 w 13"/>
                <a:gd name="T3" fmla="*/ 8 h 16"/>
                <a:gd name="T4" fmla="*/ 6 w 13"/>
                <a:gd name="T5" fmla="*/ 0 h 16"/>
                <a:gd name="T6" fmla="*/ 6 w 13"/>
                <a:gd name="T7" fmla="*/ 8 h 16"/>
                <a:gd name="T8" fmla="*/ 6 w 13"/>
                <a:gd name="T9" fmla="*/ 0 h 16"/>
                <a:gd name="T10" fmla="*/ 13 w 13"/>
                <a:gd name="T11" fmla="*/ 8 h 16"/>
                <a:gd name="T12" fmla="*/ 6 w 13"/>
                <a:gd name="T13" fmla="*/ 8 h 16"/>
                <a:gd name="T14" fmla="*/ 6 w 13"/>
                <a:gd name="T15" fmla="*/ 16 h 16"/>
                <a:gd name="T16" fmla="*/ 6 w 13"/>
                <a:gd name="T1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6">
                  <a:moveTo>
                    <a:pt x="6" y="8"/>
                  </a:moveTo>
                  <a:lnTo>
                    <a:pt x="0" y="8"/>
                  </a:lnTo>
                  <a:lnTo>
                    <a:pt x="6" y="0"/>
                  </a:lnTo>
                  <a:lnTo>
                    <a:pt x="6" y="8"/>
                  </a:lnTo>
                  <a:lnTo>
                    <a:pt x="6" y="0"/>
                  </a:lnTo>
                  <a:lnTo>
                    <a:pt x="13" y="8"/>
                  </a:lnTo>
                  <a:lnTo>
                    <a:pt x="6" y="8"/>
                  </a:lnTo>
                  <a:lnTo>
                    <a:pt x="6" y="16"/>
                  </a:lnTo>
                  <a:lnTo>
                    <a:pt x="6" y="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3" name="Freeform 126">
              <a:extLst>
                <a:ext uri="{FF2B5EF4-FFF2-40B4-BE49-F238E27FC236}">
                  <a16:creationId xmlns:a16="http://schemas.microsoft.com/office/drawing/2014/main" id="{D0D018CC-A066-F03E-42D2-B22D7DCFF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6" y="2663"/>
              <a:ext cx="26" cy="32"/>
            </a:xfrm>
            <a:custGeom>
              <a:avLst/>
              <a:gdLst>
                <a:gd name="T0" fmla="*/ 6 w 26"/>
                <a:gd name="T1" fmla="*/ 0 h 32"/>
                <a:gd name="T2" fmla="*/ 0 w 26"/>
                <a:gd name="T3" fmla="*/ 24 h 32"/>
                <a:gd name="T4" fmla="*/ 6 w 26"/>
                <a:gd name="T5" fmla="*/ 32 h 32"/>
                <a:gd name="T6" fmla="*/ 19 w 26"/>
                <a:gd name="T7" fmla="*/ 32 h 32"/>
                <a:gd name="T8" fmla="*/ 26 w 26"/>
                <a:gd name="T9" fmla="*/ 24 h 32"/>
                <a:gd name="T10" fmla="*/ 26 w 26"/>
                <a:gd name="T11" fmla="*/ 24 h 32"/>
                <a:gd name="T12" fmla="*/ 26 w 26"/>
                <a:gd name="T13" fmla="*/ 24 h 32"/>
                <a:gd name="T14" fmla="*/ 13 w 26"/>
                <a:gd name="T15" fmla="*/ 8 h 32"/>
                <a:gd name="T16" fmla="*/ 6 w 26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2">
                  <a:moveTo>
                    <a:pt x="6" y="0"/>
                  </a:moveTo>
                  <a:lnTo>
                    <a:pt x="0" y="24"/>
                  </a:lnTo>
                  <a:lnTo>
                    <a:pt x="6" y="32"/>
                  </a:lnTo>
                  <a:lnTo>
                    <a:pt x="19" y="32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13" y="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4" name="Freeform 127">
              <a:extLst>
                <a:ext uri="{FF2B5EF4-FFF2-40B4-BE49-F238E27FC236}">
                  <a16:creationId xmlns:a16="http://schemas.microsoft.com/office/drawing/2014/main" id="{6293702A-262A-2900-8D34-C94C34119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3" y="2687"/>
              <a:ext cx="111" cy="192"/>
            </a:xfrm>
            <a:custGeom>
              <a:avLst/>
              <a:gdLst>
                <a:gd name="T0" fmla="*/ 33 w 111"/>
                <a:gd name="T1" fmla="*/ 0 h 192"/>
                <a:gd name="T2" fmla="*/ 13 w 111"/>
                <a:gd name="T3" fmla="*/ 8 h 192"/>
                <a:gd name="T4" fmla="*/ 7 w 111"/>
                <a:gd name="T5" fmla="*/ 0 h 192"/>
                <a:gd name="T6" fmla="*/ 0 w 111"/>
                <a:gd name="T7" fmla="*/ 8 h 192"/>
                <a:gd name="T8" fmla="*/ 0 w 111"/>
                <a:gd name="T9" fmla="*/ 24 h 192"/>
                <a:gd name="T10" fmla="*/ 0 w 111"/>
                <a:gd name="T11" fmla="*/ 40 h 192"/>
                <a:gd name="T12" fmla="*/ 7 w 111"/>
                <a:gd name="T13" fmla="*/ 48 h 192"/>
                <a:gd name="T14" fmla="*/ 20 w 111"/>
                <a:gd name="T15" fmla="*/ 48 h 192"/>
                <a:gd name="T16" fmla="*/ 26 w 111"/>
                <a:gd name="T17" fmla="*/ 88 h 192"/>
                <a:gd name="T18" fmla="*/ 7 w 111"/>
                <a:gd name="T19" fmla="*/ 160 h 192"/>
                <a:gd name="T20" fmla="*/ 7 w 111"/>
                <a:gd name="T21" fmla="*/ 184 h 192"/>
                <a:gd name="T22" fmla="*/ 33 w 111"/>
                <a:gd name="T23" fmla="*/ 192 h 192"/>
                <a:gd name="T24" fmla="*/ 72 w 111"/>
                <a:gd name="T25" fmla="*/ 192 h 192"/>
                <a:gd name="T26" fmla="*/ 91 w 111"/>
                <a:gd name="T27" fmla="*/ 184 h 192"/>
                <a:gd name="T28" fmla="*/ 111 w 111"/>
                <a:gd name="T29" fmla="*/ 176 h 192"/>
                <a:gd name="T30" fmla="*/ 104 w 111"/>
                <a:gd name="T31" fmla="*/ 160 h 192"/>
                <a:gd name="T32" fmla="*/ 85 w 111"/>
                <a:gd name="T33" fmla="*/ 80 h 192"/>
                <a:gd name="T34" fmla="*/ 85 w 111"/>
                <a:gd name="T35" fmla="*/ 40 h 192"/>
                <a:gd name="T36" fmla="*/ 91 w 111"/>
                <a:gd name="T37" fmla="*/ 40 h 192"/>
                <a:gd name="T38" fmla="*/ 98 w 111"/>
                <a:gd name="T39" fmla="*/ 40 h 192"/>
                <a:gd name="T40" fmla="*/ 98 w 111"/>
                <a:gd name="T41" fmla="*/ 16 h 192"/>
                <a:gd name="T42" fmla="*/ 85 w 111"/>
                <a:gd name="T43" fmla="*/ 0 h 192"/>
                <a:gd name="T44" fmla="*/ 78 w 111"/>
                <a:gd name="T45" fmla="*/ 0 h 192"/>
                <a:gd name="T46" fmla="*/ 59 w 111"/>
                <a:gd name="T47" fmla="*/ 0 h 192"/>
                <a:gd name="T48" fmla="*/ 59 w 111"/>
                <a:gd name="T49" fmla="*/ 0 h 192"/>
                <a:gd name="T50" fmla="*/ 52 w 111"/>
                <a:gd name="T51" fmla="*/ 8 h 192"/>
                <a:gd name="T52" fmla="*/ 39 w 111"/>
                <a:gd name="T53" fmla="*/ 8 h 192"/>
                <a:gd name="T54" fmla="*/ 33 w 111"/>
                <a:gd name="T5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1" h="192">
                  <a:moveTo>
                    <a:pt x="33" y="0"/>
                  </a:moveTo>
                  <a:lnTo>
                    <a:pt x="13" y="8"/>
                  </a:lnTo>
                  <a:lnTo>
                    <a:pt x="7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0" y="40"/>
                  </a:lnTo>
                  <a:lnTo>
                    <a:pt x="7" y="48"/>
                  </a:lnTo>
                  <a:lnTo>
                    <a:pt x="20" y="48"/>
                  </a:lnTo>
                  <a:lnTo>
                    <a:pt x="26" y="88"/>
                  </a:lnTo>
                  <a:lnTo>
                    <a:pt x="7" y="160"/>
                  </a:lnTo>
                  <a:lnTo>
                    <a:pt x="7" y="184"/>
                  </a:lnTo>
                  <a:lnTo>
                    <a:pt x="33" y="192"/>
                  </a:lnTo>
                  <a:lnTo>
                    <a:pt x="72" y="192"/>
                  </a:lnTo>
                  <a:lnTo>
                    <a:pt x="91" y="184"/>
                  </a:lnTo>
                  <a:lnTo>
                    <a:pt x="111" y="176"/>
                  </a:lnTo>
                  <a:lnTo>
                    <a:pt x="104" y="160"/>
                  </a:lnTo>
                  <a:lnTo>
                    <a:pt x="85" y="80"/>
                  </a:lnTo>
                  <a:lnTo>
                    <a:pt x="85" y="40"/>
                  </a:lnTo>
                  <a:lnTo>
                    <a:pt x="91" y="40"/>
                  </a:lnTo>
                  <a:lnTo>
                    <a:pt x="98" y="40"/>
                  </a:lnTo>
                  <a:lnTo>
                    <a:pt x="98" y="16"/>
                  </a:lnTo>
                  <a:lnTo>
                    <a:pt x="85" y="0"/>
                  </a:lnTo>
                  <a:lnTo>
                    <a:pt x="78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2" y="8"/>
                  </a:lnTo>
                  <a:lnTo>
                    <a:pt x="39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Line 68">
              <a:extLst>
                <a:ext uri="{FF2B5EF4-FFF2-40B4-BE49-F238E27FC236}">
                  <a16:creationId xmlns:a16="http://schemas.microsoft.com/office/drawing/2014/main" id="{F8C81239-0F76-CF6F-44CB-EDA018366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8" y="2719"/>
              <a:ext cx="1" cy="8"/>
            </a:xfrm>
            <a:prstGeom prst="line">
              <a:avLst/>
            </a:prstGeom>
            <a:noFill/>
            <a:ln w="9525">
              <a:solidFill>
                <a:srgbClr val="E4BB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6" name="Freeform 129">
              <a:extLst>
                <a:ext uri="{FF2B5EF4-FFF2-40B4-BE49-F238E27FC236}">
                  <a16:creationId xmlns:a16="http://schemas.microsoft.com/office/drawing/2014/main" id="{EA34D294-09C4-AFD9-F917-62829FCE8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3" y="2727"/>
              <a:ext cx="20" cy="16"/>
            </a:xfrm>
            <a:custGeom>
              <a:avLst/>
              <a:gdLst>
                <a:gd name="T0" fmla="*/ 0 w 20"/>
                <a:gd name="T1" fmla="*/ 0 h 16"/>
                <a:gd name="T2" fmla="*/ 7 w 20"/>
                <a:gd name="T3" fmla="*/ 16 h 16"/>
                <a:gd name="T4" fmla="*/ 13 w 20"/>
                <a:gd name="T5" fmla="*/ 16 h 16"/>
                <a:gd name="T6" fmla="*/ 20 w 20"/>
                <a:gd name="T7" fmla="*/ 16 h 16"/>
                <a:gd name="T8" fmla="*/ 20 w 20"/>
                <a:gd name="T9" fmla="*/ 8 h 16"/>
                <a:gd name="T10" fmla="*/ 7 w 20"/>
                <a:gd name="T11" fmla="*/ 8 h 16"/>
                <a:gd name="T12" fmla="*/ 0 w 2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6">
                  <a:moveTo>
                    <a:pt x="0" y="0"/>
                  </a:moveTo>
                  <a:lnTo>
                    <a:pt x="7" y="16"/>
                  </a:lnTo>
                  <a:lnTo>
                    <a:pt x="13" y="16"/>
                  </a:lnTo>
                  <a:lnTo>
                    <a:pt x="20" y="16"/>
                  </a:lnTo>
                  <a:lnTo>
                    <a:pt x="20" y="8"/>
                  </a:lnTo>
                  <a:lnTo>
                    <a:pt x="7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" name="Freeform 130">
              <a:extLst>
                <a:ext uri="{FF2B5EF4-FFF2-40B4-BE49-F238E27FC236}">
                  <a16:creationId xmlns:a16="http://schemas.microsoft.com/office/drawing/2014/main" id="{F8B65DBF-EAB2-71C8-0ED5-A2045F710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" y="2727"/>
              <a:ext cx="20" cy="16"/>
            </a:xfrm>
            <a:custGeom>
              <a:avLst/>
              <a:gdLst>
                <a:gd name="T0" fmla="*/ 7 w 20"/>
                <a:gd name="T1" fmla="*/ 0 h 16"/>
                <a:gd name="T2" fmla="*/ 0 w 20"/>
                <a:gd name="T3" fmla="*/ 16 h 16"/>
                <a:gd name="T4" fmla="*/ 13 w 20"/>
                <a:gd name="T5" fmla="*/ 16 h 16"/>
                <a:gd name="T6" fmla="*/ 20 w 20"/>
                <a:gd name="T7" fmla="*/ 8 h 16"/>
                <a:gd name="T8" fmla="*/ 20 w 20"/>
                <a:gd name="T9" fmla="*/ 0 h 16"/>
                <a:gd name="T10" fmla="*/ 13 w 20"/>
                <a:gd name="T11" fmla="*/ 0 h 16"/>
                <a:gd name="T12" fmla="*/ 7 w 2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6">
                  <a:moveTo>
                    <a:pt x="7" y="0"/>
                  </a:moveTo>
                  <a:lnTo>
                    <a:pt x="0" y="16"/>
                  </a:lnTo>
                  <a:lnTo>
                    <a:pt x="13" y="16"/>
                  </a:lnTo>
                  <a:lnTo>
                    <a:pt x="20" y="8"/>
                  </a:lnTo>
                  <a:lnTo>
                    <a:pt x="20" y="0"/>
                  </a:lnTo>
                  <a:lnTo>
                    <a:pt x="1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8" name="Freeform 131">
              <a:extLst>
                <a:ext uri="{FF2B5EF4-FFF2-40B4-BE49-F238E27FC236}">
                  <a16:creationId xmlns:a16="http://schemas.microsoft.com/office/drawing/2014/main" id="{A2FEA08D-C4CF-50CA-09FD-C1B310B8E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" y="2743"/>
              <a:ext cx="65" cy="48"/>
            </a:xfrm>
            <a:custGeom>
              <a:avLst/>
              <a:gdLst>
                <a:gd name="T0" fmla="*/ 0 w 65"/>
                <a:gd name="T1" fmla="*/ 0 h 48"/>
                <a:gd name="T2" fmla="*/ 6 w 65"/>
                <a:gd name="T3" fmla="*/ 24 h 48"/>
                <a:gd name="T4" fmla="*/ 32 w 65"/>
                <a:gd name="T5" fmla="*/ 40 h 48"/>
                <a:gd name="T6" fmla="*/ 45 w 65"/>
                <a:gd name="T7" fmla="*/ 48 h 48"/>
                <a:gd name="T8" fmla="*/ 52 w 65"/>
                <a:gd name="T9" fmla="*/ 48 h 48"/>
                <a:gd name="T10" fmla="*/ 65 w 65"/>
                <a:gd name="T11" fmla="*/ 40 h 48"/>
                <a:gd name="T12" fmla="*/ 58 w 65"/>
                <a:gd name="T13" fmla="*/ 40 h 48"/>
                <a:gd name="T14" fmla="*/ 52 w 65"/>
                <a:gd name="T15" fmla="*/ 32 h 48"/>
                <a:gd name="T16" fmla="*/ 52 w 65"/>
                <a:gd name="T17" fmla="*/ 32 h 48"/>
                <a:gd name="T18" fmla="*/ 58 w 65"/>
                <a:gd name="T19" fmla="*/ 32 h 48"/>
                <a:gd name="T20" fmla="*/ 45 w 65"/>
                <a:gd name="T21" fmla="*/ 32 h 48"/>
                <a:gd name="T22" fmla="*/ 39 w 65"/>
                <a:gd name="T23" fmla="*/ 32 h 48"/>
                <a:gd name="T24" fmla="*/ 19 w 65"/>
                <a:gd name="T25" fmla="*/ 16 h 48"/>
                <a:gd name="T26" fmla="*/ 13 w 65"/>
                <a:gd name="T27" fmla="*/ 0 h 48"/>
                <a:gd name="T28" fmla="*/ 0 w 65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48">
                  <a:moveTo>
                    <a:pt x="0" y="0"/>
                  </a:moveTo>
                  <a:lnTo>
                    <a:pt x="6" y="24"/>
                  </a:lnTo>
                  <a:lnTo>
                    <a:pt x="32" y="40"/>
                  </a:lnTo>
                  <a:lnTo>
                    <a:pt x="45" y="48"/>
                  </a:lnTo>
                  <a:lnTo>
                    <a:pt x="52" y="48"/>
                  </a:lnTo>
                  <a:lnTo>
                    <a:pt x="65" y="40"/>
                  </a:lnTo>
                  <a:lnTo>
                    <a:pt x="58" y="40"/>
                  </a:lnTo>
                  <a:lnTo>
                    <a:pt x="52" y="32"/>
                  </a:lnTo>
                  <a:lnTo>
                    <a:pt x="52" y="32"/>
                  </a:lnTo>
                  <a:lnTo>
                    <a:pt x="58" y="32"/>
                  </a:lnTo>
                  <a:lnTo>
                    <a:pt x="45" y="32"/>
                  </a:lnTo>
                  <a:lnTo>
                    <a:pt x="39" y="32"/>
                  </a:lnTo>
                  <a:lnTo>
                    <a:pt x="19" y="16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9" name="Freeform 132">
              <a:extLst>
                <a:ext uri="{FF2B5EF4-FFF2-40B4-BE49-F238E27FC236}">
                  <a16:creationId xmlns:a16="http://schemas.microsoft.com/office/drawing/2014/main" id="{BFE37E3B-66E2-1EB9-F2B6-6412200FD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" y="2735"/>
              <a:ext cx="39" cy="48"/>
            </a:xfrm>
            <a:custGeom>
              <a:avLst/>
              <a:gdLst>
                <a:gd name="T0" fmla="*/ 19 w 39"/>
                <a:gd name="T1" fmla="*/ 8 h 48"/>
                <a:gd name="T2" fmla="*/ 19 w 39"/>
                <a:gd name="T3" fmla="*/ 24 h 48"/>
                <a:gd name="T4" fmla="*/ 13 w 39"/>
                <a:gd name="T5" fmla="*/ 40 h 48"/>
                <a:gd name="T6" fmla="*/ 6 w 39"/>
                <a:gd name="T7" fmla="*/ 40 h 48"/>
                <a:gd name="T8" fmla="*/ 0 w 39"/>
                <a:gd name="T9" fmla="*/ 40 h 48"/>
                <a:gd name="T10" fmla="*/ 0 w 39"/>
                <a:gd name="T11" fmla="*/ 40 h 48"/>
                <a:gd name="T12" fmla="*/ 6 w 39"/>
                <a:gd name="T13" fmla="*/ 48 h 48"/>
                <a:gd name="T14" fmla="*/ 13 w 39"/>
                <a:gd name="T15" fmla="*/ 48 h 48"/>
                <a:gd name="T16" fmla="*/ 19 w 39"/>
                <a:gd name="T17" fmla="*/ 48 h 48"/>
                <a:gd name="T18" fmla="*/ 19 w 39"/>
                <a:gd name="T19" fmla="*/ 40 h 48"/>
                <a:gd name="T20" fmla="*/ 32 w 39"/>
                <a:gd name="T21" fmla="*/ 32 h 48"/>
                <a:gd name="T22" fmla="*/ 39 w 39"/>
                <a:gd name="T23" fmla="*/ 0 h 48"/>
                <a:gd name="T24" fmla="*/ 32 w 39"/>
                <a:gd name="T25" fmla="*/ 8 h 48"/>
                <a:gd name="T26" fmla="*/ 19 w 39"/>
                <a:gd name="T27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48">
                  <a:moveTo>
                    <a:pt x="19" y="8"/>
                  </a:moveTo>
                  <a:lnTo>
                    <a:pt x="19" y="24"/>
                  </a:lnTo>
                  <a:lnTo>
                    <a:pt x="13" y="40"/>
                  </a:lnTo>
                  <a:lnTo>
                    <a:pt x="6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6" y="48"/>
                  </a:lnTo>
                  <a:lnTo>
                    <a:pt x="13" y="48"/>
                  </a:lnTo>
                  <a:lnTo>
                    <a:pt x="19" y="48"/>
                  </a:lnTo>
                  <a:lnTo>
                    <a:pt x="19" y="40"/>
                  </a:lnTo>
                  <a:lnTo>
                    <a:pt x="32" y="32"/>
                  </a:lnTo>
                  <a:lnTo>
                    <a:pt x="39" y="0"/>
                  </a:lnTo>
                  <a:lnTo>
                    <a:pt x="32" y="8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0" name="Freeform 133">
              <a:extLst>
                <a:ext uri="{FF2B5EF4-FFF2-40B4-BE49-F238E27FC236}">
                  <a16:creationId xmlns:a16="http://schemas.microsoft.com/office/drawing/2014/main" id="{C083A607-8671-4F89-EBA8-BBCE9D666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687"/>
              <a:ext cx="46" cy="24"/>
            </a:xfrm>
            <a:custGeom>
              <a:avLst/>
              <a:gdLst>
                <a:gd name="T0" fmla="*/ 7 w 46"/>
                <a:gd name="T1" fmla="*/ 0 h 24"/>
                <a:gd name="T2" fmla="*/ 0 w 46"/>
                <a:gd name="T3" fmla="*/ 0 h 24"/>
                <a:gd name="T4" fmla="*/ 0 w 46"/>
                <a:gd name="T5" fmla="*/ 8 h 24"/>
                <a:gd name="T6" fmla="*/ 13 w 46"/>
                <a:gd name="T7" fmla="*/ 24 h 24"/>
                <a:gd name="T8" fmla="*/ 20 w 46"/>
                <a:gd name="T9" fmla="*/ 24 h 24"/>
                <a:gd name="T10" fmla="*/ 26 w 46"/>
                <a:gd name="T11" fmla="*/ 16 h 24"/>
                <a:gd name="T12" fmla="*/ 33 w 46"/>
                <a:gd name="T13" fmla="*/ 24 h 24"/>
                <a:gd name="T14" fmla="*/ 39 w 46"/>
                <a:gd name="T15" fmla="*/ 16 h 24"/>
                <a:gd name="T16" fmla="*/ 46 w 46"/>
                <a:gd name="T17" fmla="*/ 8 h 24"/>
                <a:gd name="T18" fmla="*/ 46 w 46"/>
                <a:gd name="T19" fmla="*/ 0 h 24"/>
                <a:gd name="T20" fmla="*/ 33 w 46"/>
                <a:gd name="T21" fmla="*/ 0 h 24"/>
                <a:gd name="T22" fmla="*/ 33 w 46"/>
                <a:gd name="T23" fmla="*/ 0 h 24"/>
                <a:gd name="T24" fmla="*/ 26 w 46"/>
                <a:gd name="T25" fmla="*/ 8 h 24"/>
                <a:gd name="T26" fmla="*/ 13 w 46"/>
                <a:gd name="T27" fmla="*/ 8 h 24"/>
                <a:gd name="T28" fmla="*/ 7 w 46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24">
                  <a:moveTo>
                    <a:pt x="7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13" y="24"/>
                  </a:lnTo>
                  <a:lnTo>
                    <a:pt x="20" y="24"/>
                  </a:lnTo>
                  <a:lnTo>
                    <a:pt x="26" y="16"/>
                  </a:lnTo>
                  <a:lnTo>
                    <a:pt x="33" y="24"/>
                  </a:lnTo>
                  <a:lnTo>
                    <a:pt x="39" y="16"/>
                  </a:lnTo>
                  <a:lnTo>
                    <a:pt x="46" y="8"/>
                  </a:lnTo>
                  <a:lnTo>
                    <a:pt x="4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26" y="8"/>
                  </a:lnTo>
                  <a:lnTo>
                    <a:pt x="13" y="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1" name="Freeform 134">
              <a:extLst>
                <a:ext uri="{FF2B5EF4-FFF2-40B4-BE49-F238E27FC236}">
                  <a16:creationId xmlns:a16="http://schemas.microsoft.com/office/drawing/2014/main" id="{31B0255E-1EDB-FF6D-FBA8-94B542EDC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" y="2879"/>
              <a:ext cx="1" cy="40"/>
            </a:xfrm>
            <a:custGeom>
              <a:avLst/>
              <a:gdLst>
                <a:gd name="T0" fmla="*/ 40 h 40"/>
                <a:gd name="T1" fmla="*/ 24 h 40"/>
                <a:gd name="T2" fmla="*/ 0 h 4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0">
                  <a:moveTo>
                    <a:pt x="0" y="40"/>
                  </a:move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2" name="Freeform 135">
              <a:extLst>
                <a:ext uri="{FF2B5EF4-FFF2-40B4-BE49-F238E27FC236}">
                  <a16:creationId xmlns:a16="http://schemas.microsoft.com/office/drawing/2014/main" id="{074A2AB7-CF51-6260-08B8-55B7DA46D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2" y="2919"/>
              <a:ext cx="52" cy="24"/>
            </a:xfrm>
            <a:custGeom>
              <a:avLst/>
              <a:gdLst>
                <a:gd name="T0" fmla="*/ 0 w 52"/>
                <a:gd name="T1" fmla="*/ 0 h 24"/>
                <a:gd name="T2" fmla="*/ 0 w 52"/>
                <a:gd name="T3" fmla="*/ 8 h 24"/>
                <a:gd name="T4" fmla="*/ 0 w 52"/>
                <a:gd name="T5" fmla="*/ 16 h 24"/>
                <a:gd name="T6" fmla="*/ 7 w 52"/>
                <a:gd name="T7" fmla="*/ 24 h 24"/>
                <a:gd name="T8" fmla="*/ 26 w 52"/>
                <a:gd name="T9" fmla="*/ 24 h 24"/>
                <a:gd name="T10" fmla="*/ 26 w 52"/>
                <a:gd name="T11" fmla="*/ 16 h 24"/>
                <a:gd name="T12" fmla="*/ 33 w 52"/>
                <a:gd name="T13" fmla="*/ 16 h 24"/>
                <a:gd name="T14" fmla="*/ 46 w 52"/>
                <a:gd name="T15" fmla="*/ 16 h 24"/>
                <a:gd name="T16" fmla="*/ 52 w 52"/>
                <a:gd name="T17" fmla="*/ 16 h 24"/>
                <a:gd name="T18" fmla="*/ 52 w 52"/>
                <a:gd name="T19" fmla="*/ 8 h 24"/>
                <a:gd name="T20" fmla="*/ 46 w 52"/>
                <a:gd name="T21" fmla="*/ 8 h 24"/>
                <a:gd name="T22" fmla="*/ 39 w 52"/>
                <a:gd name="T23" fmla="*/ 0 h 24"/>
                <a:gd name="T24" fmla="*/ 26 w 52"/>
                <a:gd name="T25" fmla="*/ 0 h 24"/>
                <a:gd name="T26" fmla="*/ 20 w 52"/>
                <a:gd name="T27" fmla="*/ 0 h 24"/>
                <a:gd name="T28" fmla="*/ 13 w 52"/>
                <a:gd name="T29" fmla="*/ 0 h 24"/>
                <a:gd name="T30" fmla="*/ 0 w 52"/>
                <a:gd name="T3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24">
                  <a:moveTo>
                    <a:pt x="0" y="0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7" y="24"/>
                  </a:lnTo>
                  <a:lnTo>
                    <a:pt x="26" y="24"/>
                  </a:lnTo>
                  <a:lnTo>
                    <a:pt x="26" y="16"/>
                  </a:lnTo>
                  <a:lnTo>
                    <a:pt x="33" y="16"/>
                  </a:lnTo>
                  <a:lnTo>
                    <a:pt x="46" y="16"/>
                  </a:lnTo>
                  <a:lnTo>
                    <a:pt x="52" y="16"/>
                  </a:lnTo>
                  <a:lnTo>
                    <a:pt x="52" y="8"/>
                  </a:lnTo>
                  <a:lnTo>
                    <a:pt x="46" y="8"/>
                  </a:lnTo>
                  <a:lnTo>
                    <a:pt x="39" y="0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E4BB0C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8AE331EB-284F-818C-8C1E-F2F494920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545" y="3743249"/>
            <a:ext cx="1006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BB0C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b="1">
                <a:solidFill>
                  <a:srgbClr val="002060"/>
                </a:solidFill>
                <a:latin typeface="+mn-lt"/>
              </a:rPr>
              <a:t>Output</a:t>
            </a:r>
            <a:endParaRPr lang="en-US" altLang="en-US">
              <a:solidFill>
                <a:srgbClr val="002060"/>
              </a:solidFill>
              <a:latin typeface="+mn-lt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899CA29-049A-FACE-AF48-BAD54CFDF2C7}"/>
              </a:ext>
            </a:extLst>
          </p:cNvPr>
          <p:cNvGrpSpPr>
            <a:grpSpLocks/>
          </p:cNvGrpSpPr>
          <p:nvPr/>
        </p:nvGrpSpPr>
        <p:grpSpPr bwMode="auto">
          <a:xfrm>
            <a:off x="3758987" y="2428800"/>
            <a:ext cx="1179005" cy="1047755"/>
            <a:chOff x="1974" y="2320"/>
            <a:chExt cx="727" cy="615"/>
          </a:xfrm>
        </p:grpSpPr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A8666A6F-5ADA-153E-AC4C-41918049C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3" y="2871"/>
              <a:ext cx="104" cy="48"/>
            </a:xfrm>
            <a:custGeom>
              <a:avLst/>
              <a:gdLst>
                <a:gd name="T0" fmla="*/ 0 w 104"/>
                <a:gd name="T1" fmla="*/ 8 h 48"/>
                <a:gd name="T2" fmla="*/ 0 w 104"/>
                <a:gd name="T3" fmla="*/ 32 h 48"/>
                <a:gd name="T4" fmla="*/ 0 w 104"/>
                <a:gd name="T5" fmla="*/ 40 h 48"/>
                <a:gd name="T6" fmla="*/ 13 w 104"/>
                <a:gd name="T7" fmla="*/ 48 h 48"/>
                <a:gd name="T8" fmla="*/ 33 w 104"/>
                <a:gd name="T9" fmla="*/ 48 h 48"/>
                <a:gd name="T10" fmla="*/ 52 w 104"/>
                <a:gd name="T11" fmla="*/ 48 h 48"/>
                <a:gd name="T12" fmla="*/ 52 w 104"/>
                <a:gd name="T13" fmla="*/ 40 h 48"/>
                <a:gd name="T14" fmla="*/ 72 w 104"/>
                <a:gd name="T15" fmla="*/ 40 h 48"/>
                <a:gd name="T16" fmla="*/ 85 w 104"/>
                <a:gd name="T17" fmla="*/ 40 h 48"/>
                <a:gd name="T18" fmla="*/ 104 w 104"/>
                <a:gd name="T19" fmla="*/ 40 h 48"/>
                <a:gd name="T20" fmla="*/ 104 w 104"/>
                <a:gd name="T21" fmla="*/ 32 h 48"/>
                <a:gd name="T22" fmla="*/ 104 w 104"/>
                <a:gd name="T23" fmla="*/ 16 h 48"/>
                <a:gd name="T24" fmla="*/ 91 w 104"/>
                <a:gd name="T25" fmla="*/ 16 h 48"/>
                <a:gd name="T26" fmla="*/ 78 w 104"/>
                <a:gd name="T27" fmla="*/ 8 h 48"/>
                <a:gd name="T28" fmla="*/ 72 w 104"/>
                <a:gd name="T29" fmla="*/ 0 h 48"/>
                <a:gd name="T30" fmla="*/ 59 w 104"/>
                <a:gd name="T31" fmla="*/ 8 h 48"/>
                <a:gd name="T32" fmla="*/ 39 w 104"/>
                <a:gd name="T33" fmla="*/ 0 h 48"/>
                <a:gd name="T34" fmla="*/ 33 w 104"/>
                <a:gd name="T35" fmla="*/ 8 h 48"/>
                <a:gd name="T36" fmla="*/ 13 w 104"/>
                <a:gd name="T37" fmla="*/ 8 h 48"/>
                <a:gd name="T38" fmla="*/ 0 w 104"/>
                <a:gd name="T3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4" h="48">
                  <a:moveTo>
                    <a:pt x="0" y="8"/>
                  </a:moveTo>
                  <a:lnTo>
                    <a:pt x="0" y="32"/>
                  </a:lnTo>
                  <a:lnTo>
                    <a:pt x="0" y="40"/>
                  </a:lnTo>
                  <a:lnTo>
                    <a:pt x="13" y="48"/>
                  </a:lnTo>
                  <a:lnTo>
                    <a:pt x="33" y="48"/>
                  </a:lnTo>
                  <a:lnTo>
                    <a:pt x="52" y="48"/>
                  </a:lnTo>
                  <a:lnTo>
                    <a:pt x="52" y="40"/>
                  </a:lnTo>
                  <a:lnTo>
                    <a:pt x="72" y="40"/>
                  </a:lnTo>
                  <a:lnTo>
                    <a:pt x="85" y="40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1" y="16"/>
                  </a:lnTo>
                  <a:lnTo>
                    <a:pt x="78" y="8"/>
                  </a:lnTo>
                  <a:lnTo>
                    <a:pt x="72" y="0"/>
                  </a:lnTo>
                  <a:lnTo>
                    <a:pt x="59" y="8"/>
                  </a:lnTo>
                  <a:lnTo>
                    <a:pt x="39" y="0"/>
                  </a:lnTo>
                  <a:lnTo>
                    <a:pt x="33" y="8"/>
                  </a:lnTo>
                  <a:lnTo>
                    <a:pt x="13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FC73BC1-B673-C298-39F6-7DC42CE60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890"/>
              <a:ext cx="7" cy="2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CAFE953-01C1-9DE5-798D-C889FE7F3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2" y="2882"/>
              <a:ext cx="0" cy="1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8" name="Freeform 21">
              <a:extLst>
                <a:ext uri="{FF2B5EF4-FFF2-40B4-BE49-F238E27FC236}">
                  <a16:creationId xmlns:a16="http://schemas.microsoft.com/office/drawing/2014/main" id="{BC0025CF-A8D5-D975-D53A-924454F37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2" y="2879"/>
              <a:ext cx="20" cy="32"/>
            </a:xfrm>
            <a:custGeom>
              <a:avLst/>
              <a:gdLst>
                <a:gd name="T0" fmla="*/ 13 w 20"/>
                <a:gd name="T1" fmla="*/ 32 h 32"/>
                <a:gd name="T2" fmla="*/ 20 w 20"/>
                <a:gd name="T3" fmla="*/ 16 h 32"/>
                <a:gd name="T4" fmla="*/ 13 w 20"/>
                <a:gd name="T5" fmla="*/ 8 h 32"/>
                <a:gd name="T6" fmla="*/ 0 w 20"/>
                <a:gd name="T7" fmla="*/ 8 h 32"/>
                <a:gd name="T8" fmla="*/ 0 w 20"/>
                <a:gd name="T9" fmla="*/ 0 h 32"/>
                <a:gd name="T10" fmla="*/ 13 w 20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2">
                  <a:moveTo>
                    <a:pt x="13" y="32"/>
                  </a:moveTo>
                  <a:lnTo>
                    <a:pt x="20" y="16"/>
                  </a:lnTo>
                  <a:lnTo>
                    <a:pt x="13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13" y="32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BCDD77F3-27D7-A25E-D7DA-B10948B15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2" y="2879"/>
              <a:ext cx="20" cy="32"/>
            </a:xfrm>
            <a:custGeom>
              <a:avLst/>
              <a:gdLst>
                <a:gd name="T0" fmla="*/ 13 w 20"/>
                <a:gd name="T1" fmla="*/ 32 h 32"/>
                <a:gd name="T2" fmla="*/ 20 w 20"/>
                <a:gd name="T3" fmla="*/ 16 h 32"/>
                <a:gd name="T4" fmla="*/ 13 w 20"/>
                <a:gd name="T5" fmla="*/ 8 h 32"/>
                <a:gd name="T6" fmla="*/ 0 w 20"/>
                <a:gd name="T7" fmla="*/ 8 h 32"/>
                <a:gd name="T8" fmla="*/ 0 w 20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2">
                  <a:moveTo>
                    <a:pt x="13" y="32"/>
                  </a:moveTo>
                  <a:lnTo>
                    <a:pt x="20" y="16"/>
                  </a:lnTo>
                  <a:lnTo>
                    <a:pt x="13" y="8"/>
                  </a:lnTo>
                  <a:lnTo>
                    <a:pt x="0" y="8"/>
                  </a:lnTo>
                  <a:lnTo>
                    <a:pt x="0" y="0"/>
                  </a:lnTo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0B953652-FD5D-1849-62B4-6995BC064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" y="2671"/>
              <a:ext cx="91" cy="208"/>
            </a:xfrm>
            <a:custGeom>
              <a:avLst/>
              <a:gdLst>
                <a:gd name="T0" fmla="*/ 7 w 91"/>
                <a:gd name="T1" fmla="*/ 0 h 208"/>
                <a:gd name="T2" fmla="*/ 0 w 91"/>
                <a:gd name="T3" fmla="*/ 32 h 208"/>
                <a:gd name="T4" fmla="*/ 7 w 91"/>
                <a:gd name="T5" fmla="*/ 64 h 208"/>
                <a:gd name="T6" fmla="*/ 7 w 91"/>
                <a:gd name="T7" fmla="*/ 152 h 208"/>
                <a:gd name="T8" fmla="*/ 7 w 91"/>
                <a:gd name="T9" fmla="*/ 200 h 208"/>
                <a:gd name="T10" fmla="*/ 20 w 91"/>
                <a:gd name="T11" fmla="*/ 208 h 208"/>
                <a:gd name="T12" fmla="*/ 26 w 91"/>
                <a:gd name="T13" fmla="*/ 208 h 208"/>
                <a:gd name="T14" fmla="*/ 46 w 91"/>
                <a:gd name="T15" fmla="*/ 208 h 208"/>
                <a:gd name="T16" fmla="*/ 52 w 91"/>
                <a:gd name="T17" fmla="*/ 200 h 208"/>
                <a:gd name="T18" fmla="*/ 78 w 91"/>
                <a:gd name="T19" fmla="*/ 208 h 208"/>
                <a:gd name="T20" fmla="*/ 85 w 91"/>
                <a:gd name="T21" fmla="*/ 208 h 208"/>
                <a:gd name="T22" fmla="*/ 91 w 91"/>
                <a:gd name="T23" fmla="*/ 200 h 208"/>
                <a:gd name="T24" fmla="*/ 91 w 91"/>
                <a:gd name="T25" fmla="*/ 144 h 208"/>
                <a:gd name="T26" fmla="*/ 91 w 91"/>
                <a:gd name="T27" fmla="*/ 112 h 208"/>
                <a:gd name="T28" fmla="*/ 85 w 91"/>
                <a:gd name="T29" fmla="*/ 0 h 208"/>
                <a:gd name="T30" fmla="*/ 78 w 91"/>
                <a:gd name="T31" fmla="*/ 8 h 208"/>
                <a:gd name="T32" fmla="*/ 52 w 91"/>
                <a:gd name="T33" fmla="*/ 16 h 208"/>
                <a:gd name="T34" fmla="*/ 26 w 91"/>
                <a:gd name="T35" fmla="*/ 16 h 208"/>
                <a:gd name="T36" fmla="*/ 7 w 91"/>
                <a:gd name="T3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208">
                  <a:moveTo>
                    <a:pt x="7" y="0"/>
                  </a:moveTo>
                  <a:lnTo>
                    <a:pt x="0" y="32"/>
                  </a:lnTo>
                  <a:lnTo>
                    <a:pt x="7" y="64"/>
                  </a:lnTo>
                  <a:lnTo>
                    <a:pt x="7" y="152"/>
                  </a:lnTo>
                  <a:lnTo>
                    <a:pt x="7" y="200"/>
                  </a:lnTo>
                  <a:lnTo>
                    <a:pt x="20" y="208"/>
                  </a:lnTo>
                  <a:lnTo>
                    <a:pt x="26" y="208"/>
                  </a:lnTo>
                  <a:lnTo>
                    <a:pt x="46" y="208"/>
                  </a:lnTo>
                  <a:lnTo>
                    <a:pt x="52" y="200"/>
                  </a:lnTo>
                  <a:lnTo>
                    <a:pt x="78" y="208"/>
                  </a:lnTo>
                  <a:lnTo>
                    <a:pt x="85" y="208"/>
                  </a:lnTo>
                  <a:lnTo>
                    <a:pt x="91" y="200"/>
                  </a:lnTo>
                  <a:lnTo>
                    <a:pt x="91" y="144"/>
                  </a:lnTo>
                  <a:lnTo>
                    <a:pt x="91" y="112"/>
                  </a:lnTo>
                  <a:lnTo>
                    <a:pt x="85" y="0"/>
                  </a:lnTo>
                  <a:lnTo>
                    <a:pt x="78" y="8"/>
                  </a:lnTo>
                  <a:lnTo>
                    <a:pt x="52" y="16"/>
                  </a:lnTo>
                  <a:lnTo>
                    <a:pt x="26" y="1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1" name="Freeform 24">
              <a:extLst>
                <a:ext uri="{FF2B5EF4-FFF2-40B4-BE49-F238E27FC236}">
                  <a16:creationId xmlns:a16="http://schemas.microsoft.com/office/drawing/2014/main" id="{30D739E5-9190-9D2A-8661-114AA7CAE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2" y="2743"/>
              <a:ext cx="7" cy="128"/>
            </a:xfrm>
            <a:custGeom>
              <a:avLst/>
              <a:gdLst>
                <a:gd name="T0" fmla="*/ 0 w 7"/>
                <a:gd name="T1" fmla="*/ 128 h 128"/>
                <a:gd name="T2" fmla="*/ 7 w 7"/>
                <a:gd name="T3" fmla="*/ 48 h 128"/>
                <a:gd name="T4" fmla="*/ 7 w 7"/>
                <a:gd name="T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28">
                  <a:moveTo>
                    <a:pt x="0" y="128"/>
                  </a:moveTo>
                  <a:lnTo>
                    <a:pt x="7" y="48"/>
                  </a:lnTo>
                  <a:lnTo>
                    <a:pt x="7" y="0"/>
                  </a:lnTo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2" name="Freeform 25">
              <a:extLst>
                <a:ext uri="{FF2B5EF4-FFF2-40B4-BE49-F238E27FC236}">
                  <a16:creationId xmlns:a16="http://schemas.microsoft.com/office/drawing/2014/main" id="{19CA8681-20AD-D72F-0F27-3091996C7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3" y="2456"/>
              <a:ext cx="52" cy="71"/>
            </a:xfrm>
            <a:custGeom>
              <a:avLst/>
              <a:gdLst>
                <a:gd name="T0" fmla="*/ 7 w 52"/>
                <a:gd name="T1" fmla="*/ 23 h 71"/>
                <a:gd name="T2" fmla="*/ 0 w 52"/>
                <a:gd name="T3" fmla="*/ 23 h 71"/>
                <a:gd name="T4" fmla="*/ 0 w 52"/>
                <a:gd name="T5" fmla="*/ 31 h 71"/>
                <a:gd name="T6" fmla="*/ 0 w 52"/>
                <a:gd name="T7" fmla="*/ 39 h 71"/>
                <a:gd name="T8" fmla="*/ 7 w 52"/>
                <a:gd name="T9" fmla="*/ 39 h 71"/>
                <a:gd name="T10" fmla="*/ 13 w 52"/>
                <a:gd name="T11" fmla="*/ 55 h 71"/>
                <a:gd name="T12" fmla="*/ 26 w 52"/>
                <a:gd name="T13" fmla="*/ 71 h 71"/>
                <a:gd name="T14" fmla="*/ 46 w 52"/>
                <a:gd name="T15" fmla="*/ 71 h 71"/>
                <a:gd name="T16" fmla="*/ 52 w 52"/>
                <a:gd name="T17" fmla="*/ 55 h 71"/>
                <a:gd name="T18" fmla="*/ 52 w 52"/>
                <a:gd name="T19" fmla="*/ 47 h 71"/>
                <a:gd name="T20" fmla="*/ 52 w 52"/>
                <a:gd name="T21" fmla="*/ 16 h 71"/>
                <a:gd name="T22" fmla="*/ 46 w 52"/>
                <a:gd name="T23" fmla="*/ 0 h 71"/>
                <a:gd name="T24" fmla="*/ 20 w 52"/>
                <a:gd name="T25" fmla="*/ 16 h 71"/>
                <a:gd name="T26" fmla="*/ 7 w 52"/>
                <a:gd name="T27" fmla="*/ 8 h 71"/>
                <a:gd name="T28" fmla="*/ 7 w 52"/>
                <a:gd name="T29" fmla="*/ 2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71">
                  <a:moveTo>
                    <a:pt x="7" y="23"/>
                  </a:moveTo>
                  <a:lnTo>
                    <a:pt x="0" y="23"/>
                  </a:lnTo>
                  <a:lnTo>
                    <a:pt x="0" y="31"/>
                  </a:lnTo>
                  <a:lnTo>
                    <a:pt x="0" y="39"/>
                  </a:lnTo>
                  <a:lnTo>
                    <a:pt x="7" y="39"/>
                  </a:lnTo>
                  <a:lnTo>
                    <a:pt x="13" y="55"/>
                  </a:lnTo>
                  <a:lnTo>
                    <a:pt x="26" y="71"/>
                  </a:lnTo>
                  <a:lnTo>
                    <a:pt x="46" y="71"/>
                  </a:lnTo>
                  <a:lnTo>
                    <a:pt x="52" y="55"/>
                  </a:lnTo>
                  <a:lnTo>
                    <a:pt x="52" y="47"/>
                  </a:lnTo>
                  <a:lnTo>
                    <a:pt x="52" y="16"/>
                  </a:lnTo>
                  <a:lnTo>
                    <a:pt x="46" y="0"/>
                  </a:lnTo>
                  <a:lnTo>
                    <a:pt x="20" y="16"/>
                  </a:lnTo>
                  <a:lnTo>
                    <a:pt x="7" y="8"/>
                  </a:lnTo>
                  <a:lnTo>
                    <a:pt x="7" y="2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3" name="Freeform 26">
              <a:extLst>
                <a:ext uri="{FF2B5EF4-FFF2-40B4-BE49-F238E27FC236}">
                  <a16:creationId xmlns:a16="http://schemas.microsoft.com/office/drawing/2014/main" id="{1A5BA8E4-B847-593A-BA4A-3928AEFEA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" y="2432"/>
              <a:ext cx="72" cy="63"/>
            </a:xfrm>
            <a:custGeom>
              <a:avLst/>
              <a:gdLst>
                <a:gd name="T0" fmla="*/ 65 w 72"/>
                <a:gd name="T1" fmla="*/ 40 h 63"/>
                <a:gd name="T2" fmla="*/ 72 w 72"/>
                <a:gd name="T3" fmla="*/ 32 h 63"/>
                <a:gd name="T4" fmla="*/ 72 w 72"/>
                <a:gd name="T5" fmla="*/ 16 h 63"/>
                <a:gd name="T6" fmla="*/ 65 w 72"/>
                <a:gd name="T7" fmla="*/ 8 h 63"/>
                <a:gd name="T8" fmla="*/ 52 w 72"/>
                <a:gd name="T9" fmla="*/ 0 h 63"/>
                <a:gd name="T10" fmla="*/ 33 w 72"/>
                <a:gd name="T11" fmla="*/ 0 h 63"/>
                <a:gd name="T12" fmla="*/ 20 w 72"/>
                <a:gd name="T13" fmla="*/ 0 h 63"/>
                <a:gd name="T14" fmla="*/ 13 w 72"/>
                <a:gd name="T15" fmla="*/ 8 h 63"/>
                <a:gd name="T16" fmla="*/ 7 w 72"/>
                <a:gd name="T17" fmla="*/ 0 h 63"/>
                <a:gd name="T18" fmla="*/ 13 w 72"/>
                <a:gd name="T19" fmla="*/ 8 h 63"/>
                <a:gd name="T20" fmla="*/ 7 w 72"/>
                <a:gd name="T21" fmla="*/ 8 h 63"/>
                <a:gd name="T22" fmla="*/ 7 w 72"/>
                <a:gd name="T23" fmla="*/ 8 h 63"/>
                <a:gd name="T24" fmla="*/ 0 w 72"/>
                <a:gd name="T25" fmla="*/ 16 h 63"/>
                <a:gd name="T26" fmla="*/ 0 w 72"/>
                <a:gd name="T27" fmla="*/ 40 h 63"/>
                <a:gd name="T28" fmla="*/ 13 w 72"/>
                <a:gd name="T29" fmla="*/ 63 h 63"/>
                <a:gd name="T30" fmla="*/ 13 w 72"/>
                <a:gd name="T31" fmla="*/ 55 h 63"/>
                <a:gd name="T32" fmla="*/ 13 w 72"/>
                <a:gd name="T33" fmla="*/ 47 h 63"/>
                <a:gd name="T34" fmla="*/ 20 w 72"/>
                <a:gd name="T35" fmla="*/ 47 h 63"/>
                <a:gd name="T36" fmla="*/ 20 w 72"/>
                <a:gd name="T37" fmla="*/ 32 h 63"/>
                <a:gd name="T38" fmla="*/ 33 w 72"/>
                <a:gd name="T39" fmla="*/ 40 h 63"/>
                <a:gd name="T40" fmla="*/ 59 w 72"/>
                <a:gd name="T41" fmla="*/ 24 h 63"/>
                <a:gd name="T42" fmla="*/ 65 w 72"/>
                <a:gd name="T43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63">
                  <a:moveTo>
                    <a:pt x="65" y="40"/>
                  </a:moveTo>
                  <a:lnTo>
                    <a:pt x="72" y="32"/>
                  </a:lnTo>
                  <a:lnTo>
                    <a:pt x="72" y="16"/>
                  </a:lnTo>
                  <a:lnTo>
                    <a:pt x="65" y="8"/>
                  </a:lnTo>
                  <a:lnTo>
                    <a:pt x="52" y="0"/>
                  </a:lnTo>
                  <a:lnTo>
                    <a:pt x="33" y="0"/>
                  </a:lnTo>
                  <a:lnTo>
                    <a:pt x="20" y="0"/>
                  </a:lnTo>
                  <a:lnTo>
                    <a:pt x="13" y="8"/>
                  </a:lnTo>
                  <a:lnTo>
                    <a:pt x="7" y="0"/>
                  </a:lnTo>
                  <a:lnTo>
                    <a:pt x="13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13" y="63"/>
                  </a:lnTo>
                  <a:lnTo>
                    <a:pt x="13" y="55"/>
                  </a:lnTo>
                  <a:lnTo>
                    <a:pt x="13" y="47"/>
                  </a:lnTo>
                  <a:lnTo>
                    <a:pt x="20" y="47"/>
                  </a:lnTo>
                  <a:lnTo>
                    <a:pt x="20" y="32"/>
                  </a:lnTo>
                  <a:lnTo>
                    <a:pt x="33" y="40"/>
                  </a:lnTo>
                  <a:lnTo>
                    <a:pt x="59" y="24"/>
                  </a:lnTo>
                  <a:lnTo>
                    <a:pt x="65" y="4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4" name="Freeform 27">
              <a:extLst>
                <a:ext uri="{FF2B5EF4-FFF2-40B4-BE49-F238E27FC236}">
                  <a16:creationId xmlns:a16="http://schemas.microsoft.com/office/drawing/2014/main" id="{363EC9AF-94E5-60E9-E206-86E9E9C30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495"/>
              <a:ext cx="39" cy="48"/>
            </a:xfrm>
            <a:custGeom>
              <a:avLst/>
              <a:gdLst>
                <a:gd name="T0" fmla="*/ 0 w 39"/>
                <a:gd name="T1" fmla="*/ 0 h 48"/>
                <a:gd name="T2" fmla="*/ 0 w 39"/>
                <a:gd name="T3" fmla="*/ 32 h 48"/>
                <a:gd name="T4" fmla="*/ 13 w 39"/>
                <a:gd name="T5" fmla="*/ 40 h 48"/>
                <a:gd name="T6" fmla="*/ 26 w 39"/>
                <a:gd name="T7" fmla="*/ 48 h 48"/>
                <a:gd name="T8" fmla="*/ 32 w 39"/>
                <a:gd name="T9" fmla="*/ 40 h 48"/>
                <a:gd name="T10" fmla="*/ 39 w 39"/>
                <a:gd name="T11" fmla="*/ 32 h 48"/>
                <a:gd name="T12" fmla="*/ 32 w 39"/>
                <a:gd name="T13" fmla="*/ 32 h 48"/>
                <a:gd name="T14" fmla="*/ 19 w 39"/>
                <a:gd name="T15" fmla="*/ 32 h 48"/>
                <a:gd name="T16" fmla="*/ 6 w 39"/>
                <a:gd name="T17" fmla="*/ 16 h 48"/>
                <a:gd name="T18" fmla="*/ 0 w 39"/>
                <a:gd name="T1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8">
                  <a:moveTo>
                    <a:pt x="0" y="0"/>
                  </a:moveTo>
                  <a:lnTo>
                    <a:pt x="0" y="32"/>
                  </a:lnTo>
                  <a:lnTo>
                    <a:pt x="13" y="40"/>
                  </a:lnTo>
                  <a:lnTo>
                    <a:pt x="26" y="48"/>
                  </a:lnTo>
                  <a:lnTo>
                    <a:pt x="32" y="40"/>
                  </a:lnTo>
                  <a:lnTo>
                    <a:pt x="39" y="32"/>
                  </a:lnTo>
                  <a:lnTo>
                    <a:pt x="32" y="32"/>
                  </a:lnTo>
                  <a:lnTo>
                    <a:pt x="19" y="32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5" name="Freeform 28">
              <a:extLst>
                <a:ext uri="{FF2B5EF4-FFF2-40B4-BE49-F238E27FC236}">
                  <a16:creationId xmlns:a16="http://schemas.microsoft.com/office/drawing/2014/main" id="{7D3AA5A6-B7BB-4FC0-A9A2-CF06C54C2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2527"/>
              <a:ext cx="130" cy="160"/>
            </a:xfrm>
            <a:custGeom>
              <a:avLst/>
              <a:gdLst>
                <a:gd name="T0" fmla="*/ 46 w 130"/>
                <a:gd name="T1" fmla="*/ 0 h 160"/>
                <a:gd name="T2" fmla="*/ 26 w 130"/>
                <a:gd name="T3" fmla="*/ 8 h 160"/>
                <a:gd name="T4" fmla="*/ 13 w 130"/>
                <a:gd name="T5" fmla="*/ 24 h 160"/>
                <a:gd name="T6" fmla="*/ 0 w 130"/>
                <a:gd name="T7" fmla="*/ 56 h 160"/>
                <a:gd name="T8" fmla="*/ 0 w 130"/>
                <a:gd name="T9" fmla="*/ 96 h 160"/>
                <a:gd name="T10" fmla="*/ 13 w 130"/>
                <a:gd name="T11" fmla="*/ 104 h 160"/>
                <a:gd name="T12" fmla="*/ 26 w 130"/>
                <a:gd name="T13" fmla="*/ 96 h 160"/>
                <a:gd name="T14" fmla="*/ 26 w 130"/>
                <a:gd name="T15" fmla="*/ 80 h 160"/>
                <a:gd name="T16" fmla="*/ 26 w 130"/>
                <a:gd name="T17" fmla="*/ 144 h 160"/>
                <a:gd name="T18" fmla="*/ 52 w 130"/>
                <a:gd name="T19" fmla="*/ 160 h 160"/>
                <a:gd name="T20" fmla="*/ 78 w 130"/>
                <a:gd name="T21" fmla="*/ 160 h 160"/>
                <a:gd name="T22" fmla="*/ 104 w 130"/>
                <a:gd name="T23" fmla="*/ 160 h 160"/>
                <a:gd name="T24" fmla="*/ 117 w 130"/>
                <a:gd name="T25" fmla="*/ 144 h 160"/>
                <a:gd name="T26" fmla="*/ 111 w 130"/>
                <a:gd name="T27" fmla="*/ 80 h 160"/>
                <a:gd name="T28" fmla="*/ 124 w 130"/>
                <a:gd name="T29" fmla="*/ 88 h 160"/>
                <a:gd name="T30" fmla="*/ 130 w 130"/>
                <a:gd name="T31" fmla="*/ 80 h 160"/>
                <a:gd name="T32" fmla="*/ 124 w 130"/>
                <a:gd name="T33" fmla="*/ 40 h 160"/>
                <a:gd name="T34" fmla="*/ 111 w 130"/>
                <a:gd name="T35" fmla="*/ 16 h 160"/>
                <a:gd name="T36" fmla="*/ 98 w 130"/>
                <a:gd name="T37" fmla="*/ 0 h 160"/>
                <a:gd name="T38" fmla="*/ 78 w 130"/>
                <a:gd name="T39" fmla="*/ 0 h 160"/>
                <a:gd name="T40" fmla="*/ 78 w 130"/>
                <a:gd name="T41" fmla="*/ 8 h 160"/>
                <a:gd name="T42" fmla="*/ 72 w 130"/>
                <a:gd name="T43" fmla="*/ 16 h 160"/>
                <a:gd name="T44" fmla="*/ 59 w 130"/>
                <a:gd name="T45" fmla="*/ 8 h 160"/>
                <a:gd name="T46" fmla="*/ 46 w 130"/>
                <a:gd name="T4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60">
                  <a:moveTo>
                    <a:pt x="46" y="0"/>
                  </a:moveTo>
                  <a:lnTo>
                    <a:pt x="26" y="8"/>
                  </a:lnTo>
                  <a:lnTo>
                    <a:pt x="13" y="24"/>
                  </a:lnTo>
                  <a:lnTo>
                    <a:pt x="0" y="56"/>
                  </a:lnTo>
                  <a:lnTo>
                    <a:pt x="0" y="96"/>
                  </a:lnTo>
                  <a:lnTo>
                    <a:pt x="13" y="104"/>
                  </a:lnTo>
                  <a:lnTo>
                    <a:pt x="26" y="96"/>
                  </a:lnTo>
                  <a:lnTo>
                    <a:pt x="26" y="80"/>
                  </a:lnTo>
                  <a:lnTo>
                    <a:pt x="26" y="144"/>
                  </a:lnTo>
                  <a:lnTo>
                    <a:pt x="52" y="160"/>
                  </a:lnTo>
                  <a:lnTo>
                    <a:pt x="78" y="160"/>
                  </a:lnTo>
                  <a:lnTo>
                    <a:pt x="104" y="160"/>
                  </a:lnTo>
                  <a:lnTo>
                    <a:pt x="117" y="144"/>
                  </a:lnTo>
                  <a:lnTo>
                    <a:pt x="111" y="80"/>
                  </a:lnTo>
                  <a:lnTo>
                    <a:pt x="124" y="88"/>
                  </a:lnTo>
                  <a:lnTo>
                    <a:pt x="130" y="80"/>
                  </a:lnTo>
                  <a:lnTo>
                    <a:pt x="124" y="40"/>
                  </a:lnTo>
                  <a:lnTo>
                    <a:pt x="111" y="16"/>
                  </a:lnTo>
                  <a:lnTo>
                    <a:pt x="98" y="0"/>
                  </a:lnTo>
                  <a:lnTo>
                    <a:pt x="78" y="0"/>
                  </a:lnTo>
                  <a:lnTo>
                    <a:pt x="78" y="8"/>
                  </a:lnTo>
                  <a:lnTo>
                    <a:pt x="72" y="16"/>
                  </a:lnTo>
                  <a:lnTo>
                    <a:pt x="59" y="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6" name="Line 107">
              <a:extLst>
                <a:ext uri="{FF2B5EF4-FFF2-40B4-BE49-F238E27FC236}">
                  <a16:creationId xmlns:a16="http://schemas.microsoft.com/office/drawing/2014/main" id="{CD62D8C9-0C59-8CBE-79D6-F6508E6EE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5" y="2591"/>
              <a:ext cx="1" cy="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7" name="Freeform 30">
              <a:extLst>
                <a:ext uri="{FF2B5EF4-FFF2-40B4-BE49-F238E27FC236}">
                  <a16:creationId xmlns:a16="http://schemas.microsoft.com/office/drawing/2014/main" id="{E295EEB4-888F-A296-7F68-99E6E0D1A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2623"/>
              <a:ext cx="39" cy="88"/>
            </a:xfrm>
            <a:custGeom>
              <a:avLst/>
              <a:gdLst>
                <a:gd name="T0" fmla="*/ 26 w 39"/>
                <a:gd name="T1" fmla="*/ 0 h 88"/>
                <a:gd name="T2" fmla="*/ 26 w 39"/>
                <a:gd name="T3" fmla="*/ 32 h 88"/>
                <a:gd name="T4" fmla="*/ 39 w 39"/>
                <a:gd name="T5" fmla="*/ 72 h 88"/>
                <a:gd name="T6" fmla="*/ 33 w 39"/>
                <a:gd name="T7" fmla="*/ 88 h 88"/>
                <a:gd name="T8" fmla="*/ 7 w 39"/>
                <a:gd name="T9" fmla="*/ 40 h 88"/>
                <a:gd name="T10" fmla="*/ 0 w 39"/>
                <a:gd name="T11" fmla="*/ 0 h 88"/>
                <a:gd name="T12" fmla="*/ 13 w 39"/>
                <a:gd name="T13" fmla="*/ 8 h 88"/>
                <a:gd name="T14" fmla="*/ 26 w 39"/>
                <a:gd name="T1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88">
                  <a:moveTo>
                    <a:pt x="26" y="0"/>
                  </a:moveTo>
                  <a:lnTo>
                    <a:pt x="26" y="32"/>
                  </a:lnTo>
                  <a:lnTo>
                    <a:pt x="39" y="72"/>
                  </a:lnTo>
                  <a:lnTo>
                    <a:pt x="33" y="88"/>
                  </a:lnTo>
                  <a:lnTo>
                    <a:pt x="7" y="40"/>
                  </a:lnTo>
                  <a:lnTo>
                    <a:pt x="0" y="0"/>
                  </a:lnTo>
                  <a:lnTo>
                    <a:pt x="13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8" name="Freeform 31">
              <a:extLst>
                <a:ext uri="{FF2B5EF4-FFF2-40B4-BE49-F238E27FC236}">
                  <a16:creationId xmlns:a16="http://schemas.microsoft.com/office/drawing/2014/main" id="{33196C8D-FDBA-21E1-109E-A79A24C13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" y="2607"/>
              <a:ext cx="19" cy="88"/>
            </a:xfrm>
            <a:custGeom>
              <a:avLst/>
              <a:gdLst>
                <a:gd name="T0" fmla="*/ 19 w 19"/>
                <a:gd name="T1" fmla="*/ 0 h 88"/>
                <a:gd name="T2" fmla="*/ 19 w 19"/>
                <a:gd name="T3" fmla="*/ 40 h 88"/>
                <a:gd name="T4" fmla="*/ 6 w 19"/>
                <a:gd name="T5" fmla="*/ 88 h 88"/>
                <a:gd name="T6" fmla="*/ 0 w 19"/>
                <a:gd name="T7" fmla="*/ 72 h 88"/>
                <a:gd name="T8" fmla="*/ 6 w 19"/>
                <a:gd name="T9" fmla="*/ 64 h 88"/>
                <a:gd name="T10" fmla="*/ 0 w 19"/>
                <a:gd name="T11" fmla="*/ 0 h 88"/>
                <a:gd name="T12" fmla="*/ 13 w 19"/>
                <a:gd name="T13" fmla="*/ 8 h 88"/>
                <a:gd name="T14" fmla="*/ 19 w 19"/>
                <a:gd name="T1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88">
                  <a:moveTo>
                    <a:pt x="19" y="0"/>
                  </a:moveTo>
                  <a:lnTo>
                    <a:pt x="19" y="40"/>
                  </a:lnTo>
                  <a:lnTo>
                    <a:pt x="6" y="88"/>
                  </a:lnTo>
                  <a:lnTo>
                    <a:pt x="0" y="72"/>
                  </a:lnTo>
                  <a:lnTo>
                    <a:pt x="6" y="64"/>
                  </a:lnTo>
                  <a:lnTo>
                    <a:pt x="0" y="0"/>
                  </a:lnTo>
                  <a:lnTo>
                    <a:pt x="13" y="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9" name="Freeform 32">
              <a:extLst>
                <a:ext uri="{FF2B5EF4-FFF2-40B4-BE49-F238E27FC236}">
                  <a16:creationId xmlns:a16="http://schemas.microsoft.com/office/drawing/2014/main" id="{24C41416-5BF1-CF1C-3EAD-91E1E7B17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" y="2871"/>
              <a:ext cx="136" cy="64"/>
            </a:xfrm>
            <a:custGeom>
              <a:avLst/>
              <a:gdLst>
                <a:gd name="T0" fmla="*/ 6 w 136"/>
                <a:gd name="T1" fmla="*/ 16 h 64"/>
                <a:gd name="T2" fmla="*/ 0 w 136"/>
                <a:gd name="T3" fmla="*/ 40 h 64"/>
                <a:gd name="T4" fmla="*/ 0 w 136"/>
                <a:gd name="T5" fmla="*/ 48 h 64"/>
                <a:gd name="T6" fmla="*/ 19 w 136"/>
                <a:gd name="T7" fmla="*/ 56 h 64"/>
                <a:gd name="T8" fmla="*/ 38 w 136"/>
                <a:gd name="T9" fmla="*/ 64 h 64"/>
                <a:gd name="T10" fmla="*/ 64 w 136"/>
                <a:gd name="T11" fmla="*/ 56 h 64"/>
                <a:gd name="T12" fmla="*/ 71 w 136"/>
                <a:gd name="T13" fmla="*/ 48 h 64"/>
                <a:gd name="T14" fmla="*/ 97 w 136"/>
                <a:gd name="T15" fmla="*/ 48 h 64"/>
                <a:gd name="T16" fmla="*/ 103 w 136"/>
                <a:gd name="T17" fmla="*/ 48 h 64"/>
                <a:gd name="T18" fmla="*/ 129 w 136"/>
                <a:gd name="T19" fmla="*/ 48 h 64"/>
                <a:gd name="T20" fmla="*/ 136 w 136"/>
                <a:gd name="T21" fmla="*/ 40 h 64"/>
                <a:gd name="T22" fmla="*/ 129 w 136"/>
                <a:gd name="T23" fmla="*/ 24 h 64"/>
                <a:gd name="T24" fmla="*/ 116 w 136"/>
                <a:gd name="T25" fmla="*/ 16 h 64"/>
                <a:gd name="T26" fmla="*/ 103 w 136"/>
                <a:gd name="T27" fmla="*/ 8 h 64"/>
                <a:gd name="T28" fmla="*/ 90 w 136"/>
                <a:gd name="T29" fmla="*/ 0 h 64"/>
                <a:gd name="T30" fmla="*/ 77 w 136"/>
                <a:gd name="T31" fmla="*/ 8 h 64"/>
                <a:gd name="T32" fmla="*/ 51 w 136"/>
                <a:gd name="T33" fmla="*/ 8 h 64"/>
                <a:gd name="T34" fmla="*/ 38 w 136"/>
                <a:gd name="T35" fmla="*/ 8 h 64"/>
                <a:gd name="T36" fmla="*/ 19 w 136"/>
                <a:gd name="T37" fmla="*/ 16 h 64"/>
                <a:gd name="T38" fmla="*/ 6 w 136"/>
                <a:gd name="T39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64">
                  <a:moveTo>
                    <a:pt x="6" y="16"/>
                  </a:moveTo>
                  <a:lnTo>
                    <a:pt x="0" y="40"/>
                  </a:lnTo>
                  <a:lnTo>
                    <a:pt x="0" y="48"/>
                  </a:lnTo>
                  <a:lnTo>
                    <a:pt x="19" y="56"/>
                  </a:lnTo>
                  <a:lnTo>
                    <a:pt x="38" y="64"/>
                  </a:lnTo>
                  <a:lnTo>
                    <a:pt x="64" y="56"/>
                  </a:lnTo>
                  <a:lnTo>
                    <a:pt x="71" y="48"/>
                  </a:lnTo>
                  <a:lnTo>
                    <a:pt x="97" y="48"/>
                  </a:lnTo>
                  <a:lnTo>
                    <a:pt x="103" y="48"/>
                  </a:lnTo>
                  <a:lnTo>
                    <a:pt x="129" y="48"/>
                  </a:lnTo>
                  <a:lnTo>
                    <a:pt x="136" y="40"/>
                  </a:lnTo>
                  <a:lnTo>
                    <a:pt x="129" y="24"/>
                  </a:lnTo>
                  <a:lnTo>
                    <a:pt x="116" y="16"/>
                  </a:lnTo>
                  <a:lnTo>
                    <a:pt x="103" y="8"/>
                  </a:lnTo>
                  <a:lnTo>
                    <a:pt x="90" y="0"/>
                  </a:lnTo>
                  <a:lnTo>
                    <a:pt x="77" y="8"/>
                  </a:lnTo>
                  <a:lnTo>
                    <a:pt x="51" y="8"/>
                  </a:lnTo>
                  <a:lnTo>
                    <a:pt x="38" y="8"/>
                  </a:lnTo>
                  <a:lnTo>
                    <a:pt x="19" y="16"/>
                  </a:lnTo>
                  <a:lnTo>
                    <a:pt x="6" y="16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A16FD77-2C83-469C-CB53-293CB7D48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7" y="2890"/>
              <a:ext cx="1" cy="1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B445C72-C31C-4833-6CA7-EE779E6BC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9" y="2882"/>
              <a:ext cx="0" cy="1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Freeform 35">
              <a:extLst>
                <a:ext uri="{FF2B5EF4-FFF2-40B4-BE49-F238E27FC236}">
                  <a16:creationId xmlns:a16="http://schemas.microsoft.com/office/drawing/2014/main" id="{E6CA5350-8752-FF8A-29C3-4FD8DED0E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" y="2879"/>
              <a:ext cx="20" cy="40"/>
            </a:xfrm>
            <a:custGeom>
              <a:avLst/>
              <a:gdLst>
                <a:gd name="T0" fmla="*/ 20 w 20"/>
                <a:gd name="T1" fmla="*/ 40 h 40"/>
                <a:gd name="T2" fmla="*/ 20 w 20"/>
                <a:gd name="T3" fmla="*/ 24 h 40"/>
                <a:gd name="T4" fmla="*/ 13 w 20"/>
                <a:gd name="T5" fmla="*/ 16 h 40"/>
                <a:gd name="T6" fmla="*/ 0 w 20"/>
                <a:gd name="T7" fmla="*/ 16 h 40"/>
                <a:gd name="T8" fmla="*/ 0 w 20"/>
                <a:gd name="T9" fmla="*/ 0 h 40"/>
                <a:gd name="T10" fmla="*/ 20 w 20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40">
                  <a:moveTo>
                    <a:pt x="20" y="40"/>
                  </a:moveTo>
                  <a:lnTo>
                    <a:pt x="20" y="24"/>
                  </a:lnTo>
                  <a:lnTo>
                    <a:pt x="13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20" y="4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Freeform 36">
              <a:extLst>
                <a:ext uri="{FF2B5EF4-FFF2-40B4-BE49-F238E27FC236}">
                  <a16:creationId xmlns:a16="http://schemas.microsoft.com/office/drawing/2014/main" id="{A1D081EE-EA8F-4BF6-672E-F88A5F750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" y="2879"/>
              <a:ext cx="20" cy="40"/>
            </a:xfrm>
            <a:custGeom>
              <a:avLst/>
              <a:gdLst>
                <a:gd name="T0" fmla="*/ 20 w 20"/>
                <a:gd name="T1" fmla="*/ 40 h 40"/>
                <a:gd name="T2" fmla="*/ 20 w 20"/>
                <a:gd name="T3" fmla="*/ 24 h 40"/>
                <a:gd name="T4" fmla="*/ 13 w 20"/>
                <a:gd name="T5" fmla="*/ 16 h 40"/>
                <a:gd name="T6" fmla="*/ 0 w 20"/>
                <a:gd name="T7" fmla="*/ 16 h 40"/>
                <a:gd name="T8" fmla="*/ 0 w 2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0">
                  <a:moveTo>
                    <a:pt x="20" y="40"/>
                  </a:moveTo>
                  <a:lnTo>
                    <a:pt x="20" y="24"/>
                  </a:lnTo>
                  <a:lnTo>
                    <a:pt x="13" y="16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4" name="Freeform 37">
              <a:extLst>
                <a:ext uri="{FF2B5EF4-FFF2-40B4-BE49-F238E27FC236}">
                  <a16:creationId xmlns:a16="http://schemas.microsoft.com/office/drawing/2014/main" id="{12F382D9-C49C-539B-D0E0-986552DB1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5" y="2623"/>
              <a:ext cx="116" cy="264"/>
            </a:xfrm>
            <a:custGeom>
              <a:avLst/>
              <a:gdLst>
                <a:gd name="T0" fmla="*/ 6 w 116"/>
                <a:gd name="T1" fmla="*/ 0 h 264"/>
                <a:gd name="T2" fmla="*/ 0 w 116"/>
                <a:gd name="T3" fmla="*/ 40 h 264"/>
                <a:gd name="T4" fmla="*/ 6 w 116"/>
                <a:gd name="T5" fmla="*/ 80 h 264"/>
                <a:gd name="T6" fmla="*/ 13 w 116"/>
                <a:gd name="T7" fmla="*/ 184 h 264"/>
                <a:gd name="T8" fmla="*/ 13 w 116"/>
                <a:gd name="T9" fmla="*/ 248 h 264"/>
                <a:gd name="T10" fmla="*/ 19 w 116"/>
                <a:gd name="T11" fmla="*/ 264 h 264"/>
                <a:gd name="T12" fmla="*/ 32 w 116"/>
                <a:gd name="T13" fmla="*/ 264 h 264"/>
                <a:gd name="T14" fmla="*/ 58 w 116"/>
                <a:gd name="T15" fmla="*/ 256 h 264"/>
                <a:gd name="T16" fmla="*/ 64 w 116"/>
                <a:gd name="T17" fmla="*/ 248 h 264"/>
                <a:gd name="T18" fmla="*/ 90 w 116"/>
                <a:gd name="T19" fmla="*/ 256 h 264"/>
                <a:gd name="T20" fmla="*/ 103 w 116"/>
                <a:gd name="T21" fmla="*/ 256 h 264"/>
                <a:gd name="T22" fmla="*/ 110 w 116"/>
                <a:gd name="T23" fmla="*/ 240 h 264"/>
                <a:gd name="T24" fmla="*/ 116 w 116"/>
                <a:gd name="T25" fmla="*/ 176 h 264"/>
                <a:gd name="T26" fmla="*/ 116 w 116"/>
                <a:gd name="T27" fmla="*/ 136 h 264"/>
                <a:gd name="T28" fmla="*/ 110 w 116"/>
                <a:gd name="T29" fmla="*/ 0 h 264"/>
                <a:gd name="T30" fmla="*/ 97 w 116"/>
                <a:gd name="T31" fmla="*/ 8 h 264"/>
                <a:gd name="T32" fmla="*/ 64 w 116"/>
                <a:gd name="T33" fmla="*/ 16 h 264"/>
                <a:gd name="T34" fmla="*/ 32 w 116"/>
                <a:gd name="T35" fmla="*/ 16 h 264"/>
                <a:gd name="T36" fmla="*/ 6 w 116"/>
                <a:gd name="T3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264">
                  <a:moveTo>
                    <a:pt x="6" y="0"/>
                  </a:moveTo>
                  <a:lnTo>
                    <a:pt x="0" y="40"/>
                  </a:lnTo>
                  <a:lnTo>
                    <a:pt x="6" y="80"/>
                  </a:lnTo>
                  <a:lnTo>
                    <a:pt x="13" y="184"/>
                  </a:lnTo>
                  <a:lnTo>
                    <a:pt x="13" y="248"/>
                  </a:lnTo>
                  <a:lnTo>
                    <a:pt x="19" y="264"/>
                  </a:lnTo>
                  <a:lnTo>
                    <a:pt x="32" y="264"/>
                  </a:lnTo>
                  <a:lnTo>
                    <a:pt x="58" y="256"/>
                  </a:lnTo>
                  <a:lnTo>
                    <a:pt x="64" y="248"/>
                  </a:lnTo>
                  <a:lnTo>
                    <a:pt x="90" y="256"/>
                  </a:lnTo>
                  <a:lnTo>
                    <a:pt x="103" y="256"/>
                  </a:lnTo>
                  <a:lnTo>
                    <a:pt x="110" y="240"/>
                  </a:lnTo>
                  <a:lnTo>
                    <a:pt x="116" y="176"/>
                  </a:lnTo>
                  <a:lnTo>
                    <a:pt x="116" y="136"/>
                  </a:lnTo>
                  <a:lnTo>
                    <a:pt x="110" y="0"/>
                  </a:lnTo>
                  <a:lnTo>
                    <a:pt x="97" y="8"/>
                  </a:lnTo>
                  <a:lnTo>
                    <a:pt x="64" y="16"/>
                  </a:lnTo>
                  <a:lnTo>
                    <a:pt x="32" y="1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4E6E3933-469C-FEC6-966F-D17B2590A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" y="2703"/>
              <a:ext cx="7" cy="168"/>
            </a:xfrm>
            <a:custGeom>
              <a:avLst/>
              <a:gdLst>
                <a:gd name="T0" fmla="*/ 0 w 7"/>
                <a:gd name="T1" fmla="*/ 168 h 168"/>
                <a:gd name="T2" fmla="*/ 7 w 7"/>
                <a:gd name="T3" fmla="*/ 64 h 168"/>
                <a:gd name="T4" fmla="*/ 7 w 7"/>
                <a:gd name="T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68">
                  <a:moveTo>
                    <a:pt x="0" y="168"/>
                  </a:moveTo>
                  <a:lnTo>
                    <a:pt x="7" y="64"/>
                  </a:lnTo>
                  <a:lnTo>
                    <a:pt x="7" y="0"/>
                  </a:lnTo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22D7A527-8ABE-EDD7-C2C7-49692C022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" y="2344"/>
              <a:ext cx="71" cy="96"/>
            </a:xfrm>
            <a:custGeom>
              <a:avLst/>
              <a:gdLst>
                <a:gd name="T0" fmla="*/ 13 w 71"/>
                <a:gd name="T1" fmla="*/ 40 h 96"/>
                <a:gd name="T2" fmla="*/ 6 w 71"/>
                <a:gd name="T3" fmla="*/ 40 h 96"/>
                <a:gd name="T4" fmla="*/ 0 w 71"/>
                <a:gd name="T5" fmla="*/ 48 h 96"/>
                <a:gd name="T6" fmla="*/ 0 w 71"/>
                <a:gd name="T7" fmla="*/ 56 h 96"/>
                <a:gd name="T8" fmla="*/ 13 w 71"/>
                <a:gd name="T9" fmla="*/ 64 h 96"/>
                <a:gd name="T10" fmla="*/ 19 w 71"/>
                <a:gd name="T11" fmla="*/ 80 h 96"/>
                <a:gd name="T12" fmla="*/ 38 w 71"/>
                <a:gd name="T13" fmla="*/ 96 h 96"/>
                <a:gd name="T14" fmla="*/ 58 w 71"/>
                <a:gd name="T15" fmla="*/ 96 h 96"/>
                <a:gd name="T16" fmla="*/ 64 w 71"/>
                <a:gd name="T17" fmla="*/ 80 h 96"/>
                <a:gd name="T18" fmla="*/ 71 w 71"/>
                <a:gd name="T19" fmla="*/ 64 h 96"/>
                <a:gd name="T20" fmla="*/ 71 w 71"/>
                <a:gd name="T21" fmla="*/ 32 h 96"/>
                <a:gd name="T22" fmla="*/ 64 w 71"/>
                <a:gd name="T23" fmla="*/ 0 h 96"/>
                <a:gd name="T24" fmla="*/ 25 w 71"/>
                <a:gd name="T25" fmla="*/ 24 h 96"/>
                <a:gd name="T26" fmla="*/ 13 w 71"/>
                <a:gd name="T27" fmla="*/ 24 h 96"/>
                <a:gd name="T28" fmla="*/ 13 w 71"/>
                <a:gd name="T2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96">
                  <a:moveTo>
                    <a:pt x="13" y="40"/>
                  </a:moveTo>
                  <a:lnTo>
                    <a:pt x="6" y="40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13" y="64"/>
                  </a:lnTo>
                  <a:lnTo>
                    <a:pt x="19" y="80"/>
                  </a:lnTo>
                  <a:lnTo>
                    <a:pt x="38" y="96"/>
                  </a:lnTo>
                  <a:lnTo>
                    <a:pt x="58" y="96"/>
                  </a:lnTo>
                  <a:lnTo>
                    <a:pt x="64" y="80"/>
                  </a:lnTo>
                  <a:lnTo>
                    <a:pt x="71" y="64"/>
                  </a:lnTo>
                  <a:lnTo>
                    <a:pt x="71" y="32"/>
                  </a:lnTo>
                  <a:lnTo>
                    <a:pt x="64" y="0"/>
                  </a:lnTo>
                  <a:lnTo>
                    <a:pt x="25" y="24"/>
                  </a:lnTo>
                  <a:lnTo>
                    <a:pt x="13" y="24"/>
                  </a:lnTo>
                  <a:lnTo>
                    <a:pt x="13" y="4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C69918AE-13BD-69A8-67A7-70C78CED6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5" y="2320"/>
              <a:ext cx="90" cy="80"/>
            </a:xfrm>
            <a:custGeom>
              <a:avLst/>
              <a:gdLst>
                <a:gd name="T0" fmla="*/ 84 w 90"/>
                <a:gd name="T1" fmla="*/ 56 h 80"/>
                <a:gd name="T2" fmla="*/ 84 w 90"/>
                <a:gd name="T3" fmla="*/ 40 h 80"/>
                <a:gd name="T4" fmla="*/ 90 w 90"/>
                <a:gd name="T5" fmla="*/ 24 h 80"/>
                <a:gd name="T6" fmla="*/ 77 w 90"/>
                <a:gd name="T7" fmla="*/ 8 h 80"/>
                <a:gd name="T8" fmla="*/ 64 w 90"/>
                <a:gd name="T9" fmla="*/ 0 h 80"/>
                <a:gd name="T10" fmla="*/ 38 w 90"/>
                <a:gd name="T11" fmla="*/ 0 h 80"/>
                <a:gd name="T12" fmla="*/ 19 w 90"/>
                <a:gd name="T13" fmla="*/ 0 h 80"/>
                <a:gd name="T14" fmla="*/ 13 w 90"/>
                <a:gd name="T15" fmla="*/ 8 h 80"/>
                <a:gd name="T16" fmla="*/ 6 w 90"/>
                <a:gd name="T17" fmla="*/ 0 h 80"/>
                <a:gd name="T18" fmla="*/ 13 w 90"/>
                <a:gd name="T19" fmla="*/ 8 h 80"/>
                <a:gd name="T20" fmla="*/ 6 w 90"/>
                <a:gd name="T21" fmla="*/ 8 h 80"/>
                <a:gd name="T22" fmla="*/ 13 w 90"/>
                <a:gd name="T23" fmla="*/ 16 h 80"/>
                <a:gd name="T24" fmla="*/ 0 w 90"/>
                <a:gd name="T25" fmla="*/ 24 h 80"/>
                <a:gd name="T26" fmla="*/ 0 w 90"/>
                <a:gd name="T27" fmla="*/ 56 h 80"/>
                <a:gd name="T28" fmla="*/ 13 w 90"/>
                <a:gd name="T29" fmla="*/ 80 h 80"/>
                <a:gd name="T30" fmla="*/ 13 w 90"/>
                <a:gd name="T31" fmla="*/ 72 h 80"/>
                <a:gd name="T32" fmla="*/ 19 w 90"/>
                <a:gd name="T33" fmla="*/ 64 h 80"/>
                <a:gd name="T34" fmla="*/ 26 w 90"/>
                <a:gd name="T35" fmla="*/ 64 h 80"/>
                <a:gd name="T36" fmla="*/ 26 w 90"/>
                <a:gd name="T37" fmla="*/ 48 h 80"/>
                <a:gd name="T38" fmla="*/ 38 w 90"/>
                <a:gd name="T39" fmla="*/ 48 h 80"/>
                <a:gd name="T40" fmla="*/ 77 w 90"/>
                <a:gd name="T41" fmla="*/ 24 h 80"/>
                <a:gd name="T42" fmla="*/ 84 w 90"/>
                <a:gd name="T43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80">
                  <a:moveTo>
                    <a:pt x="84" y="56"/>
                  </a:moveTo>
                  <a:lnTo>
                    <a:pt x="84" y="40"/>
                  </a:lnTo>
                  <a:lnTo>
                    <a:pt x="90" y="24"/>
                  </a:lnTo>
                  <a:lnTo>
                    <a:pt x="77" y="8"/>
                  </a:lnTo>
                  <a:lnTo>
                    <a:pt x="64" y="0"/>
                  </a:lnTo>
                  <a:lnTo>
                    <a:pt x="38" y="0"/>
                  </a:lnTo>
                  <a:lnTo>
                    <a:pt x="19" y="0"/>
                  </a:lnTo>
                  <a:lnTo>
                    <a:pt x="13" y="8"/>
                  </a:lnTo>
                  <a:lnTo>
                    <a:pt x="6" y="0"/>
                  </a:lnTo>
                  <a:lnTo>
                    <a:pt x="13" y="8"/>
                  </a:lnTo>
                  <a:lnTo>
                    <a:pt x="6" y="8"/>
                  </a:lnTo>
                  <a:lnTo>
                    <a:pt x="13" y="16"/>
                  </a:lnTo>
                  <a:lnTo>
                    <a:pt x="0" y="24"/>
                  </a:lnTo>
                  <a:lnTo>
                    <a:pt x="0" y="56"/>
                  </a:lnTo>
                  <a:lnTo>
                    <a:pt x="13" y="80"/>
                  </a:lnTo>
                  <a:lnTo>
                    <a:pt x="13" y="72"/>
                  </a:lnTo>
                  <a:lnTo>
                    <a:pt x="19" y="64"/>
                  </a:lnTo>
                  <a:lnTo>
                    <a:pt x="26" y="64"/>
                  </a:lnTo>
                  <a:lnTo>
                    <a:pt x="26" y="48"/>
                  </a:lnTo>
                  <a:lnTo>
                    <a:pt x="38" y="48"/>
                  </a:lnTo>
                  <a:lnTo>
                    <a:pt x="77" y="24"/>
                  </a:lnTo>
                  <a:lnTo>
                    <a:pt x="84" y="56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8" name="Freeform 41">
              <a:extLst>
                <a:ext uri="{FF2B5EF4-FFF2-40B4-BE49-F238E27FC236}">
                  <a16:creationId xmlns:a16="http://schemas.microsoft.com/office/drawing/2014/main" id="{0A1DDA04-5E60-055A-543B-AB749FCCA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" y="2408"/>
              <a:ext cx="52" cy="48"/>
            </a:xfrm>
            <a:custGeom>
              <a:avLst/>
              <a:gdLst>
                <a:gd name="T0" fmla="*/ 7 w 52"/>
                <a:gd name="T1" fmla="*/ 0 h 48"/>
                <a:gd name="T2" fmla="*/ 0 w 52"/>
                <a:gd name="T3" fmla="*/ 32 h 48"/>
                <a:gd name="T4" fmla="*/ 19 w 52"/>
                <a:gd name="T5" fmla="*/ 48 h 48"/>
                <a:gd name="T6" fmla="*/ 32 w 52"/>
                <a:gd name="T7" fmla="*/ 48 h 48"/>
                <a:gd name="T8" fmla="*/ 45 w 52"/>
                <a:gd name="T9" fmla="*/ 40 h 48"/>
                <a:gd name="T10" fmla="*/ 52 w 52"/>
                <a:gd name="T11" fmla="*/ 40 h 48"/>
                <a:gd name="T12" fmla="*/ 45 w 52"/>
                <a:gd name="T13" fmla="*/ 32 h 48"/>
                <a:gd name="T14" fmla="*/ 32 w 52"/>
                <a:gd name="T15" fmla="*/ 32 h 48"/>
                <a:gd name="T16" fmla="*/ 13 w 52"/>
                <a:gd name="T17" fmla="*/ 16 h 48"/>
                <a:gd name="T18" fmla="*/ 7 w 52"/>
                <a:gd name="T1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48">
                  <a:moveTo>
                    <a:pt x="7" y="0"/>
                  </a:moveTo>
                  <a:lnTo>
                    <a:pt x="0" y="32"/>
                  </a:lnTo>
                  <a:lnTo>
                    <a:pt x="19" y="48"/>
                  </a:lnTo>
                  <a:lnTo>
                    <a:pt x="32" y="48"/>
                  </a:lnTo>
                  <a:lnTo>
                    <a:pt x="45" y="40"/>
                  </a:lnTo>
                  <a:lnTo>
                    <a:pt x="52" y="40"/>
                  </a:lnTo>
                  <a:lnTo>
                    <a:pt x="45" y="32"/>
                  </a:lnTo>
                  <a:lnTo>
                    <a:pt x="32" y="32"/>
                  </a:lnTo>
                  <a:lnTo>
                    <a:pt x="13" y="1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9" name="Freeform 42">
              <a:extLst>
                <a:ext uri="{FF2B5EF4-FFF2-40B4-BE49-F238E27FC236}">
                  <a16:creationId xmlns:a16="http://schemas.microsoft.com/office/drawing/2014/main" id="{8A1F45BF-C7BF-D738-BEAD-F2453FDC5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" y="2440"/>
              <a:ext cx="162" cy="199"/>
            </a:xfrm>
            <a:custGeom>
              <a:avLst/>
              <a:gdLst>
                <a:gd name="T0" fmla="*/ 52 w 162"/>
                <a:gd name="T1" fmla="*/ 0 h 199"/>
                <a:gd name="T2" fmla="*/ 33 w 162"/>
                <a:gd name="T3" fmla="*/ 16 h 199"/>
                <a:gd name="T4" fmla="*/ 13 w 162"/>
                <a:gd name="T5" fmla="*/ 32 h 199"/>
                <a:gd name="T6" fmla="*/ 0 w 162"/>
                <a:gd name="T7" fmla="*/ 71 h 199"/>
                <a:gd name="T8" fmla="*/ 0 w 162"/>
                <a:gd name="T9" fmla="*/ 119 h 199"/>
                <a:gd name="T10" fmla="*/ 13 w 162"/>
                <a:gd name="T11" fmla="*/ 127 h 199"/>
                <a:gd name="T12" fmla="*/ 33 w 162"/>
                <a:gd name="T13" fmla="*/ 119 h 199"/>
                <a:gd name="T14" fmla="*/ 33 w 162"/>
                <a:gd name="T15" fmla="*/ 103 h 199"/>
                <a:gd name="T16" fmla="*/ 33 w 162"/>
                <a:gd name="T17" fmla="*/ 183 h 199"/>
                <a:gd name="T18" fmla="*/ 65 w 162"/>
                <a:gd name="T19" fmla="*/ 199 h 199"/>
                <a:gd name="T20" fmla="*/ 97 w 162"/>
                <a:gd name="T21" fmla="*/ 199 h 199"/>
                <a:gd name="T22" fmla="*/ 130 w 162"/>
                <a:gd name="T23" fmla="*/ 199 h 199"/>
                <a:gd name="T24" fmla="*/ 143 w 162"/>
                <a:gd name="T25" fmla="*/ 183 h 199"/>
                <a:gd name="T26" fmla="*/ 136 w 162"/>
                <a:gd name="T27" fmla="*/ 103 h 199"/>
                <a:gd name="T28" fmla="*/ 156 w 162"/>
                <a:gd name="T29" fmla="*/ 103 h 199"/>
                <a:gd name="T30" fmla="*/ 162 w 162"/>
                <a:gd name="T31" fmla="*/ 95 h 199"/>
                <a:gd name="T32" fmla="*/ 156 w 162"/>
                <a:gd name="T33" fmla="*/ 55 h 199"/>
                <a:gd name="T34" fmla="*/ 143 w 162"/>
                <a:gd name="T35" fmla="*/ 16 h 199"/>
                <a:gd name="T36" fmla="*/ 117 w 162"/>
                <a:gd name="T37" fmla="*/ 8 h 199"/>
                <a:gd name="T38" fmla="*/ 97 w 162"/>
                <a:gd name="T39" fmla="*/ 0 h 199"/>
                <a:gd name="T40" fmla="*/ 97 w 162"/>
                <a:gd name="T41" fmla="*/ 8 h 199"/>
                <a:gd name="T42" fmla="*/ 84 w 162"/>
                <a:gd name="T43" fmla="*/ 16 h 199"/>
                <a:gd name="T44" fmla="*/ 71 w 162"/>
                <a:gd name="T45" fmla="*/ 16 h 199"/>
                <a:gd name="T46" fmla="*/ 52 w 162"/>
                <a:gd name="T4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2" h="199">
                  <a:moveTo>
                    <a:pt x="52" y="0"/>
                  </a:moveTo>
                  <a:lnTo>
                    <a:pt x="33" y="16"/>
                  </a:lnTo>
                  <a:lnTo>
                    <a:pt x="13" y="32"/>
                  </a:lnTo>
                  <a:lnTo>
                    <a:pt x="0" y="71"/>
                  </a:lnTo>
                  <a:lnTo>
                    <a:pt x="0" y="119"/>
                  </a:lnTo>
                  <a:lnTo>
                    <a:pt x="13" y="127"/>
                  </a:lnTo>
                  <a:lnTo>
                    <a:pt x="33" y="119"/>
                  </a:lnTo>
                  <a:lnTo>
                    <a:pt x="33" y="103"/>
                  </a:lnTo>
                  <a:lnTo>
                    <a:pt x="33" y="183"/>
                  </a:lnTo>
                  <a:lnTo>
                    <a:pt x="65" y="199"/>
                  </a:lnTo>
                  <a:lnTo>
                    <a:pt x="97" y="199"/>
                  </a:lnTo>
                  <a:lnTo>
                    <a:pt x="130" y="199"/>
                  </a:lnTo>
                  <a:lnTo>
                    <a:pt x="143" y="183"/>
                  </a:lnTo>
                  <a:lnTo>
                    <a:pt x="136" y="103"/>
                  </a:lnTo>
                  <a:lnTo>
                    <a:pt x="156" y="103"/>
                  </a:lnTo>
                  <a:lnTo>
                    <a:pt x="162" y="95"/>
                  </a:lnTo>
                  <a:lnTo>
                    <a:pt x="156" y="55"/>
                  </a:lnTo>
                  <a:lnTo>
                    <a:pt x="143" y="16"/>
                  </a:lnTo>
                  <a:lnTo>
                    <a:pt x="117" y="8"/>
                  </a:lnTo>
                  <a:lnTo>
                    <a:pt x="97" y="0"/>
                  </a:lnTo>
                  <a:lnTo>
                    <a:pt x="97" y="8"/>
                  </a:lnTo>
                  <a:lnTo>
                    <a:pt x="84" y="16"/>
                  </a:lnTo>
                  <a:lnTo>
                    <a:pt x="71" y="16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0" name="Line 121">
              <a:extLst>
                <a:ext uri="{FF2B5EF4-FFF2-40B4-BE49-F238E27FC236}">
                  <a16:creationId xmlns:a16="http://schemas.microsoft.com/office/drawing/2014/main" id="{E5D3AB73-D57E-4A20-3317-ED34A5F1A5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8" y="2519"/>
              <a:ext cx="1" cy="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1" name="Freeform 44">
              <a:extLst>
                <a:ext uri="{FF2B5EF4-FFF2-40B4-BE49-F238E27FC236}">
                  <a16:creationId xmlns:a16="http://schemas.microsoft.com/office/drawing/2014/main" id="{CC37C6B1-B11A-8723-D3FD-1507EAAAD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" y="2559"/>
              <a:ext cx="52" cy="104"/>
            </a:xfrm>
            <a:custGeom>
              <a:avLst/>
              <a:gdLst>
                <a:gd name="T0" fmla="*/ 26 w 52"/>
                <a:gd name="T1" fmla="*/ 0 h 104"/>
                <a:gd name="T2" fmla="*/ 33 w 52"/>
                <a:gd name="T3" fmla="*/ 48 h 104"/>
                <a:gd name="T4" fmla="*/ 52 w 52"/>
                <a:gd name="T5" fmla="*/ 88 h 104"/>
                <a:gd name="T6" fmla="*/ 46 w 52"/>
                <a:gd name="T7" fmla="*/ 104 h 104"/>
                <a:gd name="T8" fmla="*/ 7 w 52"/>
                <a:gd name="T9" fmla="*/ 48 h 104"/>
                <a:gd name="T10" fmla="*/ 0 w 52"/>
                <a:gd name="T11" fmla="*/ 0 h 104"/>
                <a:gd name="T12" fmla="*/ 13 w 52"/>
                <a:gd name="T13" fmla="*/ 8 h 104"/>
                <a:gd name="T14" fmla="*/ 26 w 52"/>
                <a:gd name="T1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104">
                  <a:moveTo>
                    <a:pt x="26" y="0"/>
                  </a:moveTo>
                  <a:lnTo>
                    <a:pt x="33" y="48"/>
                  </a:lnTo>
                  <a:lnTo>
                    <a:pt x="52" y="88"/>
                  </a:lnTo>
                  <a:lnTo>
                    <a:pt x="46" y="104"/>
                  </a:lnTo>
                  <a:lnTo>
                    <a:pt x="7" y="48"/>
                  </a:lnTo>
                  <a:lnTo>
                    <a:pt x="0" y="0"/>
                  </a:lnTo>
                  <a:lnTo>
                    <a:pt x="13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2" name="Freeform 45">
              <a:extLst>
                <a:ext uri="{FF2B5EF4-FFF2-40B4-BE49-F238E27FC236}">
                  <a16:creationId xmlns:a16="http://schemas.microsoft.com/office/drawing/2014/main" id="{697587CB-1EEE-B25F-6BA4-F496DA6B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8" y="2543"/>
              <a:ext cx="26" cy="112"/>
            </a:xfrm>
            <a:custGeom>
              <a:avLst/>
              <a:gdLst>
                <a:gd name="T0" fmla="*/ 26 w 26"/>
                <a:gd name="T1" fmla="*/ 0 h 112"/>
                <a:gd name="T2" fmla="*/ 26 w 26"/>
                <a:gd name="T3" fmla="*/ 40 h 112"/>
                <a:gd name="T4" fmla="*/ 7 w 26"/>
                <a:gd name="T5" fmla="*/ 112 h 112"/>
                <a:gd name="T6" fmla="*/ 7 w 26"/>
                <a:gd name="T7" fmla="*/ 88 h 112"/>
                <a:gd name="T8" fmla="*/ 7 w 26"/>
                <a:gd name="T9" fmla="*/ 80 h 112"/>
                <a:gd name="T10" fmla="*/ 0 w 26"/>
                <a:gd name="T11" fmla="*/ 0 h 112"/>
                <a:gd name="T12" fmla="*/ 20 w 26"/>
                <a:gd name="T13" fmla="*/ 0 h 112"/>
                <a:gd name="T14" fmla="*/ 26 w 26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12">
                  <a:moveTo>
                    <a:pt x="26" y="0"/>
                  </a:moveTo>
                  <a:lnTo>
                    <a:pt x="26" y="40"/>
                  </a:lnTo>
                  <a:lnTo>
                    <a:pt x="7" y="112"/>
                  </a:lnTo>
                  <a:lnTo>
                    <a:pt x="7" y="88"/>
                  </a:lnTo>
                  <a:lnTo>
                    <a:pt x="7" y="80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3" name="Freeform 46">
              <a:extLst>
                <a:ext uri="{FF2B5EF4-FFF2-40B4-BE49-F238E27FC236}">
                  <a16:creationId xmlns:a16="http://schemas.microsoft.com/office/drawing/2014/main" id="{8076B94E-A8C9-B1F9-05EE-4F9F12260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5" y="2895"/>
              <a:ext cx="77" cy="40"/>
            </a:xfrm>
            <a:custGeom>
              <a:avLst/>
              <a:gdLst>
                <a:gd name="T0" fmla="*/ 0 w 77"/>
                <a:gd name="T1" fmla="*/ 8 h 40"/>
                <a:gd name="T2" fmla="*/ 0 w 77"/>
                <a:gd name="T3" fmla="*/ 24 h 40"/>
                <a:gd name="T4" fmla="*/ 0 w 77"/>
                <a:gd name="T5" fmla="*/ 32 h 40"/>
                <a:gd name="T6" fmla="*/ 13 w 77"/>
                <a:gd name="T7" fmla="*/ 32 h 40"/>
                <a:gd name="T8" fmla="*/ 19 w 77"/>
                <a:gd name="T9" fmla="*/ 40 h 40"/>
                <a:gd name="T10" fmla="*/ 39 w 77"/>
                <a:gd name="T11" fmla="*/ 32 h 40"/>
                <a:gd name="T12" fmla="*/ 39 w 77"/>
                <a:gd name="T13" fmla="*/ 24 h 40"/>
                <a:gd name="T14" fmla="*/ 58 w 77"/>
                <a:gd name="T15" fmla="*/ 32 h 40"/>
                <a:gd name="T16" fmla="*/ 64 w 77"/>
                <a:gd name="T17" fmla="*/ 32 h 40"/>
                <a:gd name="T18" fmla="*/ 77 w 77"/>
                <a:gd name="T19" fmla="*/ 32 h 40"/>
                <a:gd name="T20" fmla="*/ 77 w 77"/>
                <a:gd name="T21" fmla="*/ 24 h 40"/>
                <a:gd name="T22" fmla="*/ 77 w 77"/>
                <a:gd name="T23" fmla="*/ 16 h 40"/>
                <a:gd name="T24" fmla="*/ 71 w 77"/>
                <a:gd name="T25" fmla="*/ 8 h 40"/>
                <a:gd name="T26" fmla="*/ 58 w 77"/>
                <a:gd name="T27" fmla="*/ 8 h 40"/>
                <a:gd name="T28" fmla="*/ 52 w 77"/>
                <a:gd name="T29" fmla="*/ 0 h 40"/>
                <a:gd name="T30" fmla="*/ 45 w 77"/>
                <a:gd name="T31" fmla="*/ 8 h 40"/>
                <a:gd name="T32" fmla="*/ 26 w 77"/>
                <a:gd name="T33" fmla="*/ 0 h 40"/>
                <a:gd name="T34" fmla="*/ 19 w 77"/>
                <a:gd name="T35" fmla="*/ 8 h 40"/>
                <a:gd name="T36" fmla="*/ 6 w 77"/>
                <a:gd name="T37" fmla="*/ 8 h 40"/>
                <a:gd name="T38" fmla="*/ 0 w 77"/>
                <a:gd name="T3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" h="40">
                  <a:moveTo>
                    <a:pt x="0" y="8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13" y="32"/>
                  </a:lnTo>
                  <a:lnTo>
                    <a:pt x="19" y="40"/>
                  </a:lnTo>
                  <a:lnTo>
                    <a:pt x="39" y="32"/>
                  </a:lnTo>
                  <a:lnTo>
                    <a:pt x="39" y="24"/>
                  </a:lnTo>
                  <a:lnTo>
                    <a:pt x="58" y="32"/>
                  </a:lnTo>
                  <a:lnTo>
                    <a:pt x="64" y="32"/>
                  </a:lnTo>
                  <a:lnTo>
                    <a:pt x="77" y="32"/>
                  </a:lnTo>
                  <a:lnTo>
                    <a:pt x="77" y="24"/>
                  </a:lnTo>
                  <a:lnTo>
                    <a:pt x="77" y="16"/>
                  </a:lnTo>
                  <a:lnTo>
                    <a:pt x="71" y="8"/>
                  </a:lnTo>
                  <a:lnTo>
                    <a:pt x="58" y="8"/>
                  </a:lnTo>
                  <a:lnTo>
                    <a:pt x="52" y="0"/>
                  </a:lnTo>
                  <a:lnTo>
                    <a:pt x="45" y="8"/>
                  </a:lnTo>
                  <a:lnTo>
                    <a:pt x="26" y="0"/>
                  </a:lnTo>
                  <a:lnTo>
                    <a:pt x="19" y="8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DD5DC11-23D4-FA14-66DA-22A545260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8" y="2906"/>
              <a:ext cx="0" cy="1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8B80C22-481D-FFAD-2E74-C9EAFD080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0" y="2906"/>
              <a:ext cx="1" cy="2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6" name="Freeform 49">
              <a:extLst>
                <a:ext uri="{FF2B5EF4-FFF2-40B4-BE49-F238E27FC236}">
                  <a16:creationId xmlns:a16="http://schemas.microsoft.com/office/drawing/2014/main" id="{8367866B-08B0-B342-B1E0-D30AE6C44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" y="2903"/>
              <a:ext cx="13" cy="24"/>
            </a:xfrm>
            <a:custGeom>
              <a:avLst/>
              <a:gdLst>
                <a:gd name="T0" fmla="*/ 13 w 13"/>
                <a:gd name="T1" fmla="*/ 24 h 24"/>
                <a:gd name="T2" fmla="*/ 13 w 13"/>
                <a:gd name="T3" fmla="*/ 16 h 24"/>
                <a:gd name="T4" fmla="*/ 13 w 13"/>
                <a:gd name="T5" fmla="*/ 8 h 24"/>
                <a:gd name="T6" fmla="*/ 6 w 13"/>
                <a:gd name="T7" fmla="*/ 8 h 24"/>
                <a:gd name="T8" fmla="*/ 0 w 13"/>
                <a:gd name="T9" fmla="*/ 0 h 24"/>
                <a:gd name="T10" fmla="*/ 13 w 13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4">
                  <a:moveTo>
                    <a:pt x="13" y="24"/>
                  </a:moveTo>
                  <a:lnTo>
                    <a:pt x="13" y="16"/>
                  </a:lnTo>
                  <a:lnTo>
                    <a:pt x="13" y="8"/>
                  </a:lnTo>
                  <a:lnTo>
                    <a:pt x="6" y="8"/>
                  </a:lnTo>
                  <a:lnTo>
                    <a:pt x="0" y="0"/>
                  </a:lnTo>
                  <a:lnTo>
                    <a:pt x="13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7" name="Freeform 50">
              <a:extLst>
                <a:ext uri="{FF2B5EF4-FFF2-40B4-BE49-F238E27FC236}">
                  <a16:creationId xmlns:a16="http://schemas.microsoft.com/office/drawing/2014/main" id="{4602F116-BF0F-B891-A091-32C4D3461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" y="2903"/>
              <a:ext cx="13" cy="24"/>
            </a:xfrm>
            <a:custGeom>
              <a:avLst/>
              <a:gdLst>
                <a:gd name="T0" fmla="*/ 13 w 13"/>
                <a:gd name="T1" fmla="*/ 24 h 24"/>
                <a:gd name="T2" fmla="*/ 13 w 13"/>
                <a:gd name="T3" fmla="*/ 16 h 24"/>
                <a:gd name="T4" fmla="*/ 13 w 13"/>
                <a:gd name="T5" fmla="*/ 8 h 24"/>
                <a:gd name="T6" fmla="*/ 6 w 13"/>
                <a:gd name="T7" fmla="*/ 8 h 24"/>
                <a:gd name="T8" fmla="*/ 0 w 1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4">
                  <a:moveTo>
                    <a:pt x="13" y="24"/>
                  </a:moveTo>
                  <a:lnTo>
                    <a:pt x="13" y="16"/>
                  </a:lnTo>
                  <a:lnTo>
                    <a:pt x="13" y="8"/>
                  </a:lnTo>
                  <a:lnTo>
                    <a:pt x="6" y="8"/>
                  </a:lnTo>
                  <a:lnTo>
                    <a:pt x="0" y="0"/>
                  </a:lnTo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8" name="Freeform 51">
              <a:extLst>
                <a:ext uri="{FF2B5EF4-FFF2-40B4-BE49-F238E27FC236}">
                  <a16:creationId xmlns:a16="http://schemas.microsoft.com/office/drawing/2014/main" id="{2C7CB406-9318-A99F-999A-CC839488C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2751"/>
              <a:ext cx="65" cy="152"/>
            </a:xfrm>
            <a:custGeom>
              <a:avLst/>
              <a:gdLst>
                <a:gd name="T0" fmla="*/ 0 w 65"/>
                <a:gd name="T1" fmla="*/ 0 h 152"/>
                <a:gd name="T2" fmla="*/ 0 w 65"/>
                <a:gd name="T3" fmla="*/ 16 h 152"/>
                <a:gd name="T4" fmla="*/ 0 w 65"/>
                <a:gd name="T5" fmla="*/ 40 h 152"/>
                <a:gd name="T6" fmla="*/ 0 w 65"/>
                <a:gd name="T7" fmla="*/ 104 h 152"/>
                <a:gd name="T8" fmla="*/ 0 w 65"/>
                <a:gd name="T9" fmla="*/ 144 h 152"/>
                <a:gd name="T10" fmla="*/ 7 w 65"/>
                <a:gd name="T11" fmla="*/ 152 h 152"/>
                <a:gd name="T12" fmla="*/ 20 w 65"/>
                <a:gd name="T13" fmla="*/ 152 h 152"/>
                <a:gd name="T14" fmla="*/ 33 w 65"/>
                <a:gd name="T15" fmla="*/ 152 h 152"/>
                <a:gd name="T16" fmla="*/ 39 w 65"/>
                <a:gd name="T17" fmla="*/ 144 h 152"/>
                <a:gd name="T18" fmla="*/ 52 w 65"/>
                <a:gd name="T19" fmla="*/ 152 h 152"/>
                <a:gd name="T20" fmla="*/ 59 w 65"/>
                <a:gd name="T21" fmla="*/ 152 h 152"/>
                <a:gd name="T22" fmla="*/ 65 w 65"/>
                <a:gd name="T23" fmla="*/ 144 h 152"/>
                <a:gd name="T24" fmla="*/ 65 w 65"/>
                <a:gd name="T25" fmla="*/ 96 h 152"/>
                <a:gd name="T26" fmla="*/ 65 w 65"/>
                <a:gd name="T27" fmla="*/ 80 h 152"/>
                <a:gd name="T28" fmla="*/ 59 w 65"/>
                <a:gd name="T29" fmla="*/ 0 h 152"/>
                <a:gd name="T30" fmla="*/ 59 w 65"/>
                <a:gd name="T31" fmla="*/ 0 h 152"/>
                <a:gd name="T32" fmla="*/ 39 w 65"/>
                <a:gd name="T33" fmla="*/ 8 h 152"/>
                <a:gd name="T34" fmla="*/ 20 w 65"/>
                <a:gd name="T35" fmla="*/ 8 h 152"/>
                <a:gd name="T36" fmla="*/ 0 w 65"/>
                <a:gd name="T3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" h="152">
                  <a:moveTo>
                    <a:pt x="0" y="0"/>
                  </a:moveTo>
                  <a:lnTo>
                    <a:pt x="0" y="16"/>
                  </a:lnTo>
                  <a:lnTo>
                    <a:pt x="0" y="40"/>
                  </a:lnTo>
                  <a:lnTo>
                    <a:pt x="0" y="104"/>
                  </a:lnTo>
                  <a:lnTo>
                    <a:pt x="0" y="144"/>
                  </a:lnTo>
                  <a:lnTo>
                    <a:pt x="7" y="152"/>
                  </a:lnTo>
                  <a:lnTo>
                    <a:pt x="20" y="152"/>
                  </a:lnTo>
                  <a:lnTo>
                    <a:pt x="33" y="152"/>
                  </a:lnTo>
                  <a:lnTo>
                    <a:pt x="39" y="144"/>
                  </a:lnTo>
                  <a:lnTo>
                    <a:pt x="52" y="152"/>
                  </a:lnTo>
                  <a:lnTo>
                    <a:pt x="59" y="152"/>
                  </a:lnTo>
                  <a:lnTo>
                    <a:pt x="65" y="144"/>
                  </a:lnTo>
                  <a:lnTo>
                    <a:pt x="65" y="96"/>
                  </a:lnTo>
                  <a:lnTo>
                    <a:pt x="65" y="8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39" y="8"/>
                  </a:lnTo>
                  <a:lnTo>
                    <a:pt x="2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9" name="Freeform 52">
              <a:extLst>
                <a:ext uri="{FF2B5EF4-FFF2-40B4-BE49-F238E27FC236}">
                  <a16:creationId xmlns:a16="http://schemas.microsoft.com/office/drawing/2014/main" id="{40B21E84-F256-6630-134A-11D80735E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2799"/>
              <a:ext cx="1" cy="96"/>
            </a:xfrm>
            <a:custGeom>
              <a:avLst/>
              <a:gdLst>
                <a:gd name="T0" fmla="*/ 96 h 96"/>
                <a:gd name="T1" fmla="*/ 32 h 96"/>
                <a:gd name="T2" fmla="*/ 0 h 9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6">
                  <a:moveTo>
                    <a:pt x="0" y="96"/>
                  </a:moveTo>
                  <a:lnTo>
                    <a:pt x="0" y="32"/>
                  </a:lnTo>
                  <a:lnTo>
                    <a:pt x="0" y="0"/>
                  </a:lnTo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0" name="Freeform 53">
              <a:extLst>
                <a:ext uri="{FF2B5EF4-FFF2-40B4-BE49-F238E27FC236}">
                  <a16:creationId xmlns:a16="http://schemas.microsoft.com/office/drawing/2014/main" id="{C7C8A580-6BD6-5872-CB88-F26B7CC7E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5" y="2583"/>
              <a:ext cx="39" cy="56"/>
            </a:xfrm>
            <a:custGeom>
              <a:avLst/>
              <a:gdLst>
                <a:gd name="T0" fmla="*/ 6 w 39"/>
                <a:gd name="T1" fmla="*/ 24 h 56"/>
                <a:gd name="T2" fmla="*/ 0 w 39"/>
                <a:gd name="T3" fmla="*/ 16 h 56"/>
                <a:gd name="T4" fmla="*/ 0 w 39"/>
                <a:gd name="T5" fmla="*/ 24 h 56"/>
                <a:gd name="T6" fmla="*/ 0 w 39"/>
                <a:gd name="T7" fmla="*/ 32 h 56"/>
                <a:gd name="T8" fmla="*/ 6 w 39"/>
                <a:gd name="T9" fmla="*/ 32 h 56"/>
                <a:gd name="T10" fmla="*/ 6 w 39"/>
                <a:gd name="T11" fmla="*/ 48 h 56"/>
                <a:gd name="T12" fmla="*/ 19 w 39"/>
                <a:gd name="T13" fmla="*/ 56 h 56"/>
                <a:gd name="T14" fmla="*/ 32 w 39"/>
                <a:gd name="T15" fmla="*/ 48 h 56"/>
                <a:gd name="T16" fmla="*/ 39 w 39"/>
                <a:gd name="T17" fmla="*/ 48 h 56"/>
                <a:gd name="T18" fmla="*/ 39 w 39"/>
                <a:gd name="T19" fmla="*/ 32 h 56"/>
                <a:gd name="T20" fmla="*/ 39 w 39"/>
                <a:gd name="T21" fmla="*/ 16 h 56"/>
                <a:gd name="T22" fmla="*/ 32 w 39"/>
                <a:gd name="T23" fmla="*/ 0 h 56"/>
                <a:gd name="T24" fmla="*/ 13 w 39"/>
                <a:gd name="T25" fmla="*/ 8 h 56"/>
                <a:gd name="T26" fmla="*/ 6 w 39"/>
                <a:gd name="T27" fmla="*/ 8 h 56"/>
                <a:gd name="T28" fmla="*/ 6 w 39"/>
                <a:gd name="T29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56">
                  <a:moveTo>
                    <a:pt x="6" y="24"/>
                  </a:moveTo>
                  <a:lnTo>
                    <a:pt x="0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6" y="32"/>
                  </a:lnTo>
                  <a:lnTo>
                    <a:pt x="6" y="48"/>
                  </a:lnTo>
                  <a:lnTo>
                    <a:pt x="19" y="56"/>
                  </a:lnTo>
                  <a:lnTo>
                    <a:pt x="32" y="48"/>
                  </a:lnTo>
                  <a:lnTo>
                    <a:pt x="39" y="48"/>
                  </a:lnTo>
                  <a:lnTo>
                    <a:pt x="39" y="32"/>
                  </a:lnTo>
                  <a:lnTo>
                    <a:pt x="39" y="16"/>
                  </a:lnTo>
                  <a:lnTo>
                    <a:pt x="32" y="0"/>
                  </a:lnTo>
                  <a:lnTo>
                    <a:pt x="13" y="8"/>
                  </a:lnTo>
                  <a:lnTo>
                    <a:pt x="6" y="8"/>
                  </a:lnTo>
                  <a:lnTo>
                    <a:pt x="6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1" name="Freeform 54">
              <a:extLst>
                <a:ext uri="{FF2B5EF4-FFF2-40B4-BE49-F238E27FC236}">
                  <a16:creationId xmlns:a16="http://schemas.microsoft.com/office/drawing/2014/main" id="{7DAC1799-FE9B-B353-DB3B-E66ED637F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" y="2559"/>
              <a:ext cx="58" cy="56"/>
            </a:xfrm>
            <a:custGeom>
              <a:avLst/>
              <a:gdLst>
                <a:gd name="T0" fmla="*/ 52 w 58"/>
                <a:gd name="T1" fmla="*/ 40 h 56"/>
                <a:gd name="T2" fmla="*/ 52 w 58"/>
                <a:gd name="T3" fmla="*/ 32 h 56"/>
                <a:gd name="T4" fmla="*/ 58 w 58"/>
                <a:gd name="T5" fmla="*/ 16 h 56"/>
                <a:gd name="T6" fmla="*/ 52 w 58"/>
                <a:gd name="T7" fmla="*/ 8 h 56"/>
                <a:gd name="T8" fmla="*/ 45 w 58"/>
                <a:gd name="T9" fmla="*/ 8 h 56"/>
                <a:gd name="T10" fmla="*/ 26 w 58"/>
                <a:gd name="T11" fmla="*/ 0 h 56"/>
                <a:gd name="T12" fmla="*/ 13 w 58"/>
                <a:gd name="T13" fmla="*/ 8 h 56"/>
                <a:gd name="T14" fmla="*/ 13 w 58"/>
                <a:gd name="T15" fmla="*/ 8 h 56"/>
                <a:gd name="T16" fmla="*/ 6 w 58"/>
                <a:gd name="T17" fmla="*/ 8 h 56"/>
                <a:gd name="T18" fmla="*/ 13 w 58"/>
                <a:gd name="T19" fmla="*/ 8 h 56"/>
                <a:gd name="T20" fmla="*/ 6 w 58"/>
                <a:gd name="T21" fmla="*/ 8 h 56"/>
                <a:gd name="T22" fmla="*/ 6 w 58"/>
                <a:gd name="T23" fmla="*/ 16 h 56"/>
                <a:gd name="T24" fmla="*/ 6 w 58"/>
                <a:gd name="T25" fmla="*/ 16 h 56"/>
                <a:gd name="T26" fmla="*/ 0 w 58"/>
                <a:gd name="T27" fmla="*/ 40 h 56"/>
                <a:gd name="T28" fmla="*/ 13 w 58"/>
                <a:gd name="T29" fmla="*/ 56 h 56"/>
                <a:gd name="T30" fmla="*/ 13 w 58"/>
                <a:gd name="T31" fmla="*/ 48 h 56"/>
                <a:gd name="T32" fmla="*/ 13 w 58"/>
                <a:gd name="T33" fmla="*/ 40 h 56"/>
                <a:gd name="T34" fmla="*/ 19 w 58"/>
                <a:gd name="T35" fmla="*/ 48 h 56"/>
                <a:gd name="T36" fmla="*/ 19 w 58"/>
                <a:gd name="T37" fmla="*/ 32 h 56"/>
                <a:gd name="T38" fmla="*/ 26 w 58"/>
                <a:gd name="T39" fmla="*/ 32 h 56"/>
                <a:gd name="T40" fmla="*/ 45 w 58"/>
                <a:gd name="T41" fmla="*/ 24 h 56"/>
                <a:gd name="T42" fmla="*/ 52 w 58"/>
                <a:gd name="T43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56">
                  <a:moveTo>
                    <a:pt x="52" y="40"/>
                  </a:moveTo>
                  <a:lnTo>
                    <a:pt x="52" y="32"/>
                  </a:lnTo>
                  <a:lnTo>
                    <a:pt x="58" y="16"/>
                  </a:lnTo>
                  <a:lnTo>
                    <a:pt x="52" y="8"/>
                  </a:lnTo>
                  <a:lnTo>
                    <a:pt x="45" y="8"/>
                  </a:lnTo>
                  <a:lnTo>
                    <a:pt x="26" y="0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6" y="8"/>
                  </a:lnTo>
                  <a:lnTo>
                    <a:pt x="13" y="8"/>
                  </a:lnTo>
                  <a:lnTo>
                    <a:pt x="6" y="8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0" y="40"/>
                  </a:lnTo>
                  <a:lnTo>
                    <a:pt x="13" y="56"/>
                  </a:lnTo>
                  <a:lnTo>
                    <a:pt x="13" y="48"/>
                  </a:lnTo>
                  <a:lnTo>
                    <a:pt x="13" y="40"/>
                  </a:lnTo>
                  <a:lnTo>
                    <a:pt x="19" y="48"/>
                  </a:lnTo>
                  <a:lnTo>
                    <a:pt x="19" y="32"/>
                  </a:lnTo>
                  <a:lnTo>
                    <a:pt x="26" y="32"/>
                  </a:lnTo>
                  <a:lnTo>
                    <a:pt x="45" y="24"/>
                  </a:lnTo>
                  <a:lnTo>
                    <a:pt x="52" y="4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2" name="Freeform 55">
              <a:extLst>
                <a:ext uri="{FF2B5EF4-FFF2-40B4-BE49-F238E27FC236}">
                  <a16:creationId xmlns:a16="http://schemas.microsoft.com/office/drawing/2014/main" id="{923BBDE8-DD38-9BD1-0F9C-F51A56D39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1" y="2615"/>
              <a:ext cx="26" cy="32"/>
            </a:xfrm>
            <a:custGeom>
              <a:avLst/>
              <a:gdLst>
                <a:gd name="T0" fmla="*/ 0 w 26"/>
                <a:gd name="T1" fmla="*/ 0 h 32"/>
                <a:gd name="T2" fmla="*/ 0 w 26"/>
                <a:gd name="T3" fmla="*/ 24 h 32"/>
                <a:gd name="T4" fmla="*/ 7 w 26"/>
                <a:gd name="T5" fmla="*/ 32 h 32"/>
                <a:gd name="T6" fmla="*/ 13 w 26"/>
                <a:gd name="T7" fmla="*/ 32 h 32"/>
                <a:gd name="T8" fmla="*/ 20 w 26"/>
                <a:gd name="T9" fmla="*/ 32 h 32"/>
                <a:gd name="T10" fmla="*/ 26 w 26"/>
                <a:gd name="T11" fmla="*/ 24 h 32"/>
                <a:gd name="T12" fmla="*/ 26 w 26"/>
                <a:gd name="T13" fmla="*/ 16 h 32"/>
                <a:gd name="T14" fmla="*/ 13 w 26"/>
                <a:gd name="T15" fmla="*/ 24 h 32"/>
                <a:gd name="T16" fmla="*/ 0 w 26"/>
                <a:gd name="T17" fmla="*/ 16 h 32"/>
                <a:gd name="T18" fmla="*/ 0 w 26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2">
                  <a:moveTo>
                    <a:pt x="0" y="0"/>
                  </a:moveTo>
                  <a:lnTo>
                    <a:pt x="0" y="24"/>
                  </a:lnTo>
                  <a:lnTo>
                    <a:pt x="7" y="32"/>
                  </a:lnTo>
                  <a:lnTo>
                    <a:pt x="13" y="32"/>
                  </a:lnTo>
                  <a:lnTo>
                    <a:pt x="20" y="32"/>
                  </a:lnTo>
                  <a:lnTo>
                    <a:pt x="26" y="24"/>
                  </a:lnTo>
                  <a:lnTo>
                    <a:pt x="26" y="16"/>
                  </a:lnTo>
                  <a:lnTo>
                    <a:pt x="13" y="24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3" name="Freeform 56">
              <a:extLst>
                <a:ext uri="{FF2B5EF4-FFF2-40B4-BE49-F238E27FC236}">
                  <a16:creationId xmlns:a16="http://schemas.microsoft.com/office/drawing/2014/main" id="{AD130149-2CBD-9AD0-D646-1783BDB9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2631"/>
              <a:ext cx="97" cy="128"/>
            </a:xfrm>
            <a:custGeom>
              <a:avLst/>
              <a:gdLst>
                <a:gd name="T0" fmla="*/ 39 w 97"/>
                <a:gd name="T1" fmla="*/ 8 h 128"/>
                <a:gd name="T2" fmla="*/ 20 w 97"/>
                <a:gd name="T3" fmla="*/ 16 h 128"/>
                <a:gd name="T4" fmla="*/ 13 w 97"/>
                <a:gd name="T5" fmla="*/ 24 h 128"/>
                <a:gd name="T6" fmla="*/ 7 w 97"/>
                <a:gd name="T7" fmla="*/ 48 h 128"/>
                <a:gd name="T8" fmla="*/ 0 w 97"/>
                <a:gd name="T9" fmla="*/ 72 h 128"/>
                <a:gd name="T10" fmla="*/ 13 w 97"/>
                <a:gd name="T11" fmla="*/ 80 h 128"/>
                <a:gd name="T12" fmla="*/ 20 w 97"/>
                <a:gd name="T13" fmla="*/ 80 h 128"/>
                <a:gd name="T14" fmla="*/ 26 w 97"/>
                <a:gd name="T15" fmla="*/ 64 h 128"/>
                <a:gd name="T16" fmla="*/ 26 w 97"/>
                <a:gd name="T17" fmla="*/ 120 h 128"/>
                <a:gd name="T18" fmla="*/ 46 w 97"/>
                <a:gd name="T19" fmla="*/ 128 h 128"/>
                <a:gd name="T20" fmla="*/ 65 w 97"/>
                <a:gd name="T21" fmla="*/ 128 h 128"/>
                <a:gd name="T22" fmla="*/ 85 w 97"/>
                <a:gd name="T23" fmla="*/ 120 h 128"/>
                <a:gd name="T24" fmla="*/ 91 w 97"/>
                <a:gd name="T25" fmla="*/ 120 h 128"/>
                <a:gd name="T26" fmla="*/ 85 w 97"/>
                <a:gd name="T27" fmla="*/ 72 h 128"/>
                <a:gd name="T28" fmla="*/ 97 w 97"/>
                <a:gd name="T29" fmla="*/ 72 h 128"/>
                <a:gd name="T30" fmla="*/ 97 w 97"/>
                <a:gd name="T31" fmla="*/ 64 h 128"/>
                <a:gd name="T32" fmla="*/ 97 w 97"/>
                <a:gd name="T33" fmla="*/ 40 h 128"/>
                <a:gd name="T34" fmla="*/ 85 w 97"/>
                <a:gd name="T35" fmla="*/ 16 h 128"/>
                <a:gd name="T36" fmla="*/ 72 w 97"/>
                <a:gd name="T37" fmla="*/ 8 h 128"/>
                <a:gd name="T38" fmla="*/ 65 w 97"/>
                <a:gd name="T39" fmla="*/ 0 h 128"/>
                <a:gd name="T40" fmla="*/ 59 w 97"/>
                <a:gd name="T41" fmla="*/ 16 h 128"/>
                <a:gd name="T42" fmla="*/ 52 w 97"/>
                <a:gd name="T43" fmla="*/ 16 h 128"/>
                <a:gd name="T44" fmla="*/ 46 w 97"/>
                <a:gd name="T45" fmla="*/ 16 h 128"/>
                <a:gd name="T46" fmla="*/ 39 w 97"/>
                <a:gd name="T47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28">
                  <a:moveTo>
                    <a:pt x="39" y="8"/>
                  </a:moveTo>
                  <a:lnTo>
                    <a:pt x="20" y="16"/>
                  </a:lnTo>
                  <a:lnTo>
                    <a:pt x="13" y="24"/>
                  </a:lnTo>
                  <a:lnTo>
                    <a:pt x="7" y="48"/>
                  </a:lnTo>
                  <a:lnTo>
                    <a:pt x="0" y="72"/>
                  </a:lnTo>
                  <a:lnTo>
                    <a:pt x="13" y="80"/>
                  </a:lnTo>
                  <a:lnTo>
                    <a:pt x="20" y="80"/>
                  </a:lnTo>
                  <a:lnTo>
                    <a:pt x="26" y="64"/>
                  </a:lnTo>
                  <a:lnTo>
                    <a:pt x="26" y="120"/>
                  </a:lnTo>
                  <a:lnTo>
                    <a:pt x="46" y="128"/>
                  </a:lnTo>
                  <a:lnTo>
                    <a:pt x="65" y="128"/>
                  </a:lnTo>
                  <a:lnTo>
                    <a:pt x="85" y="120"/>
                  </a:lnTo>
                  <a:lnTo>
                    <a:pt x="91" y="120"/>
                  </a:lnTo>
                  <a:lnTo>
                    <a:pt x="85" y="72"/>
                  </a:lnTo>
                  <a:lnTo>
                    <a:pt x="97" y="72"/>
                  </a:lnTo>
                  <a:lnTo>
                    <a:pt x="97" y="64"/>
                  </a:lnTo>
                  <a:lnTo>
                    <a:pt x="97" y="40"/>
                  </a:lnTo>
                  <a:lnTo>
                    <a:pt x="85" y="16"/>
                  </a:lnTo>
                  <a:lnTo>
                    <a:pt x="72" y="8"/>
                  </a:lnTo>
                  <a:lnTo>
                    <a:pt x="65" y="0"/>
                  </a:lnTo>
                  <a:lnTo>
                    <a:pt x="59" y="16"/>
                  </a:lnTo>
                  <a:lnTo>
                    <a:pt x="52" y="16"/>
                  </a:lnTo>
                  <a:lnTo>
                    <a:pt x="46" y="16"/>
                  </a:lnTo>
                  <a:lnTo>
                    <a:pt x="39" y="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4" name="Line 135">
              <a:extLst>
                <a:ext uri="{FF2B5EF4-FFF2-40B4-BE49-F238E27FC236}">
                  <a16:creationId xmlns:a16="http://schemas.microsoft.com/office/drawing/2014/main" id="{7F8C35B1-B196-DD27-F871-AFFF38EC19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7" y="2679"/>
              <a:ext cx="1" cy="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5" name="Freeform 58">
              <a:extLst>
                <a:ext uri="{FF2B5EF4-FFF2-40B4-BE49-F238E27FC236}">
                  <a16:creationId xmlns:a16="http://schemas.microsoft.com/office/drawing/2014/main" id="{928B35FB-9FDE-541B-D499-2618A7F8B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9" y="2711"/>
              <a:ext cx="26" cy="64"/>
            </a:xfrm>
            <a:custGeom>
              <a:avLst/>
              <a:gdLst>
                <a:gd name="T0" fmla="*/ 13 w 26"/>
                <a:gd name="T1" fmla="*/ 0 h 64"/>
                <a:gd name="T2" fmla="*/ 13 w 26"/>
                <a:gd name="T3" fmla="*/ 24 h 64"/>
                <a:gd name="T4" fmla="*/ 26 w 26"/>
                <a:gd name="T5" fmla="*/ 48 h 64"/>
                <a:gd name="T6" fmla="*/ 19 w 26"/>
                <a:gd name="T7" fmla="*/ 64 h 64"/>
                <a:gd name="T8" fmla="*/ 0 w 26"/>
                <a:gd name="T9" fmla="*/ 24 h 64"/>
                <a:gd name="T10" fmla="*/ 0 w 26"/>
                <a:gd name="T11" fmla="*/ 0 h 64"/>
                <a:gd name="T12" fmla="*/ 6 w 26"/>
                <a:gd name="T13" fmla="*/ 0 h 64"/>
                <a:gd name="T14" fmla="*/ 13 w 26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64">
                  <a:moveTo>
                    <a:pt x="13" y="0"/>
                  </a:moveTo>
                  <a:lnTo>
                    <a:pt x="13" y="24"/>
                  </a:lnTo>
                  <a:lnTo>
                    <a:pt x="26" y="48"/>
                  </a:lnTo>
                  <a:lnTo>
                    <a:pt x="19" y="6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6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6" name="Freeform 59">
              <a:extLst>
                <a:ext uri="{FF2B5EF4-FFF2-40B4-BE49-F238E27FC236}">
                  <a16:creationId xmlns:a16="http://schemas.microsoft.com/office/drawing/2014/main" id="{60F2265F-8914-331E-63BC-0C34AB85F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7" y="2695"/>
              <a:ext cx="12" cy="72"/>
            </a:xfrm>
            <a:custGeom>
              <a:avLst/>
              <a:gdLst>
                <a:gd name="T0" fmla="*/ 12 w 12"/>
                <a:gd name="T1" fmla="*/ 0 h 72"/>
                <a:gd name="T2" fmla="*/ 12 w 12"/>
                <a:gd name="T3" fmla="*/ 32 h 72"/>
                <a:gd name="T4" fmla="*/ 6 w 12"/>
                <a:gd name="T5" fmla="*/ 72 h 72"/>
                <a:gd name="T6" fmla="*/ 0 w 12"/>
                <a:gd name="T7" fmla="*/ 56 h 72"/>
                <a:gd name="T8" fmla="*/ 6 w 12"/>
                <a:gd name="T9" fmla="*/ 56 h 72"/>
                <a:gd name="T10" fmla="*/ 0 w 12"/>
                <a:gd name="T11" fmla="*/ 8 h 72"/>
                <a:gd name="T12" fmla="*/ 12 w 12"/>
                <a:gd name="T13" fmla="*/ 8 h 72"/>
                <a:gd name="T14" fmla="*/ 12 w 12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72">
                  <a:moveTo>
                    <a:pt x="12" y="0"/>
                  </a:moveTo>
                  <a:lnTo>
                    <a:pt x="12" y="32"/>
                  </a:lnTo>
                  <a:lnTo>
                    <a:pt x="6" y="72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0" y="8"/>
                  </a:lnTo>
                  <a:lnTo>
                    <a:pt x="12" y="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7" name="Freeform 60">
              <a:extLst>
                <a:ext uri="{FF2B5EF4-FFF2-40B4-BE49-F238E27FC236}">
                  <a16:creationId xmlns:a16="http://schemas.microsoft.com/office/drawing/2014/main" id="{253FE5DC-45B2-99E6-819C-B6B93E6FC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0" y="2903"/>
              <a:ext cx="71" cy="32"/>
            </a:xfrm>
            <a:custGeom>
              <a:avLst/>
              <a:gdLst>
                <a:gd name="T0" fmla="*/ 6 w 71"/>
                <a:gd name="T1" fmla="*/ 8 h 32"/>
                <a:gd name="T2" fmla="*/ 0 w 71"/>
                <a:gd name="T3" fmla="*/ 16 h 32"/>
                <a:gd name="T4" fmla="*/ 0 w 71"/>
                <a:gd name="T5" fmla="*/ 24 h 32"/>
                <a:gd name="T6" fmla="*/ 13 w 71"/>
                <a:gd name="T7" fmla="*/ 24 h 32"/>
                <a:gd name="T8" fmla="*/ 19 w 71"/>
                <a:gd name="T9" fmla="*/ 32 h 32"/>
                <a:gd name="T10" fmla="*/ 32 w 71"/>
                <a:gd name="T11" fmla="*/ 24 h 32"/>
                <a:gd name="T12" fmla="*/ 39 w 71"/>
                <a:gd name="T13" fmla="*/ 24 h 32"/>
                <a:gd name="T14" fmla="*/ 45 w 71"/>
                <a:gd name="T15" fmla="*/ 24 h 32"/>
                <a:gd name="T16" fmla="*/ 52 w 71"/>
                <a:gd name="T17" fmla="*/ 24 h 32"/>
                <a:gd name="T18" fmla="*/ 65 w 71"/>
                <a:gd name="T19" fmla="*/ 24 h 32"/>
                <a:gd name="T20" fmla="*/ 71 w 71"/>
                <a:gd name="T21" fmla="*/ 16 h 32"/>
                <a:gd name="T22" fmla="*/ 65 w 71"/>
                <a:gd name="T23" fmla="*/ 8 h 32"/>
                <a:gd name="T24" fmla="*/ 58 w 71"/>
                <a:gd name="T25" fmla="*/ 8 h 32"/>
                <a:gd name="T26" fmla="*/ 52 w 71"/>
                <a:gd name="T27" fmla="*/ 0 h 32"/>
                <a:gd name="T28" fmla="*/ 45 w 71"/>
                <a:gd name="T29" fmla="*/ 0 h 32"/>
                <a:gd name="T30" fmla="*/ 39 w 71"/>
                <a:gd name="T31" fmla="*/ 0 h 32"/>
                <a:gd name="T32" fmla="*/ 26 w 71"/>
                <a:gd name="T33" fmla="*/ 0 h 32"/>
                <a:gd name="T34" fmla="*/ 19 w 71"/>
                <a:gd name="T35" fmla="*/ 0 h 32"/>
                <a:gd name="T36" fmla="*/ 13 w 71"/>
                <a:gd name="T37" fmla="*/ 8 h 32"/>
                <a:gd name="T38" fmla="*/ 6 w 71"/>
                <a:gd name="T3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32">
                  <a:moveTo>
                    <a:pt x="6" y="8"/>
                  </a:moveTo>
                  <a:lnTo>
                    <a:pt x="0" y="16"/>
                  </a:lnTo>
                  <a:lnTo>
                    <a:pt x="0" y="24"/>
                  </a:lnTo>
                  <a:lnTo>
                    <a:pt x="13" y="24"/>
                  </a:lnTo>
                  <a:lnTo>
                    <a:pt x="19" y="32"/>
                  </a:lnTo>
                  <a:lnTo>
                    <a:pt x="32" y="24"/>
                  </a:lnTo>
                  <a:lnTo>
                    <a:pt x="39" y="24"/>
                  </a:lnTo>
                  <a:lnTo>
                    <a:pt x="45" y="24"/>
                  </a:lnTo>
                  <a:lnTo>
                    <a:pt x="52" y="24"/>
                  </a:lnTo>
                  <a:lnTo>
                    <a:pt x="65" y="24"/>
                  </a:lnTo>
                  <a:lnTo>
                    <a:pt x="71" y="16"/>
                  </a:lnTo>
                  <a:lnTo>
                    <a:pt x="65" y="8"/>
                  </a:lnTo>
                  <a:lnTo>
                    <a:pt x="58" y="8"/>
                  </a:lnTo>
                  <a:lnTo>
                    <a:pt x="52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3" y="8"/>
                  </a:lnTo>
                  <a:lnTo>
                    <a:pt x="6" y="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8" name="Freeform 61">
              <a:extLst>
                <a:ext uri="{FF2B5EF4-FFF2-40B4-BE49-F238E27FC236}">
                  <a16:creationId xmlns:a16="http://schemas.microsoft.com/office/drawing/2014/main" id="{6225B71B-7C06-7E48-4317-A11D2028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6" y="2903"/>
              <a:ext cx="13" cy="24"/>
            </a:xfrm>
            <a:custGeom>
              <a:avLst/>
              <a:gdLst>
                <a:gd name="T0" fmla="*/ 13 w 13"/>
                <a:gd name="T1" fmla="*/ 24 h 24"/>
                <a:gd name="T2" fmla="*/ 13 w 13"/>
                <a:gd name="T3" fmla="*/ 16 h 24"/>
                <a:gd name="T4" fmla="*/ 6 w 13"/>
                <a:gd name="T5" fmla="*/ 8 h 24"/>
                <a:gd name="T6" fmla="*/ 0 w 13"/>
                <a:gd name="T7" fmla="*/ 8 h 24"/>
                <a:gd name="T8" fmla="*/ 0 w 13"/>
                <a:gd name="T9" fmla="*/ 0 h 24"/>
                <a:gd name="T10" fmla="*/ 13 w 13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4">
                  <a:moveTo>
                    <a:pt x="13" y="24"/>
                  </a:moveTo>
                  <a:lnTo>
                    <a:pt x="13" y="16"/>
                  </a:lnTo>
                  <a:lnTo>
                    <a:pt x="6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13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9" name="Freeform 62">
              <a:extLst>
                <a:ext uri="{FF2B5EF4-FFF2-40B4-BE49-F238E27FC236}">
                  <a16:creationId xmlns:a16="http://schemas.microsoft.com/office/drawing/2014/main" id="{E7DED214-576A-61F0-0929-9AE25EA86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6" y="2903"/>
              <a:ext cx="13" cy="24"/>
            </a:xfrm>
            <a:custGeom>
              <a:avLst/>
              <a:gdLst>
                <a:gd name="T0" fmla="*/ 13 w 13"/>
                <a:gd name="T1" fmla="*/ 24 h 24"/>
                <a:gd name="T2" fmla="*/ 13 w 13"/>
                <a:gd name="T3" fmla="*/ 16 h 24"/>
                <a:gd name="T4" fmla="*/ 6 w 13"/>
                <a:gd name="T5" fmla="*/ 8 h 24"/>
                <a:gd name="T6" fmla="*/ 0 w 13"/>
                <a:gd name="T7" fmla="*/ 8 h 24"/>
                <a:gd name="T8" fmla="*/ 0 w 1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4">
                  <a:moveTo>
                    <a:pt x="13" y="24"/>
                  </a:moveTo>
                  <a:lnTo>
                    <a:pt x="13" y="16"/>
                  </a:lnTo>
                  <a:lnTo>
                    <a:pt x="6" y="8"/>
                  </a:lnTo>
                  <a:lnTo>
                    <a:pt x="0" y="8"/>
                  </a:lnTo>
                  <a:lnTo>
                    <a:pt x="0" y="0"/>
                  </a:lnTo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0" name="Freeform 63">
              <a:extLst>
                <a:ext uri="{FF2B5EF4-FFF2-40B4-BE49-F238E27FC236}">
                  <a16:creationId xmlns:a16="http://schemas.microsoft.com/office/drawing/2014/main" id="{30D9FD22-217C-AF0A-EE6D-2C52DB642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3" y="2775"/>
              <a:ext cx="59" cy="136"/>
            </a:xfrm>
            <a:custGeom>
              <a:avLst/>
              <a:gdLst>
                <a:gd name="T0" fmla="*/ 0 w 59"/>
                <a:gd name="T1" fmla="*/ 0 h 136"/>
                <a:gd name="T2" fmla="*/ 0 w 59"/>
                <a:gd name="T3" fmla="*/ 24 h 136"/>
                <a:gd name="T4" fmla="*/ 7 w 59"/>
                <a:gd name="T5" fmla="*/ 40 h 136"/>
                <a:gd name="T6" fmla="*/ 7 w 59"/>
                <a:gd name="T7" fmla="*/ 96 h 136"/>
                <a:gd name="T8" fmla="*/ 7 w 59"/>
                <a:gd name="T9" fmla="*/ 128 h 136"/>
                <a:gd name="T10" fmla="*/ 13 w 59"/>
                <a:gd name="T11" fmla="*/ 136 h 136"/>
                <a:gd name="T12" fmla="*/ 20 w 59"/>
                <a:gd name="T13" fmla="*/ 136 h 136"/>
                <a:gd name="T14" fmla="*/ 26 w 59"/>
                <a:gd name="T15" fmla="*/ 128 h 136"/>
                <a:gd name="T16" fmla="*/ 33 w 59"/>
                <a:gd name="T17" fmla="*/ 128 h 136"/>
                <a:gd name="T18" fmla="*/ 46 w 59"/>
                <a:gd name="T19" fmla="*/ 136 h 136"/>
                <a:gd name="T20" fmla="*/ 52 w 59"/>
                <a:gd name="T21" fmla="*/ 128 h 136"/>
                <a:gd name="T22" fmla="*/ 59 w 59"/>
                <a:gd name="T23" fmla="*/ 120 h 136"/>
                <a:gd name="T24" fmla="*/ 59 w 59"/>
                <a:gd name="T25" fmla="*/ 88 h 136"/>
                <a:gd name="T26" fmla="*/ 59 w 59"/>
                <a:gd name="T27" fmla="*/ 72 h 136"/>
                <a:gd name="T28" fmla="*/ 52 w 59"/>
                <a:gd name="T29" fmla="*/ 0 h 136"/>
                <a:gd name="T30" fmla="*/ 52 w 59"/>
                <a:gd name="T31" fmla="*/ 8 h 136"/>
                <a:gd name="T32" fmla="*/ 33 w 59"/>
                <a:gd name="T33" fmla="*/ 8 h 136"/>
                <a:gd name="T34" fmla="*/ 20 w 59"/>
                <a:gd name="T35" fmla="*/ 8 h 136"/>
                <a:gd name="T36" fmla="*/ 0 w 59"/>
                <a:gd name="T3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36">
                  <a:moveTo>
                    <a:pt x="0" y="0"/>
                  </a:moveTo>
                  <a:lnTo>
                    <a:pt x="0" y="24"/>
                  </a:lnTo>
                  <a:lnTo>
                    <a:pt x="7" y="40"/>
                  </a:lnTo>
                  <a:lnTo>
                    <a:pt x="7" y="96"/>
                  </a:lnTo>
                  <a:lnTo>
                    <a:pt x="7" y="128"/>
                  </a:lnTo>
                  <a:lnTo>
                    <a:pt x="13" y="136"/>
                  </a:lnTo>
                  <a:lnTo>
                    <a:pt x="20" y="136"/>
                  </a:lnTo>
                  <a:lnTo>
                    <a:pt x="26" y="128"/>
                  </a:lnTo>
                  <a:lnTo>
                    <a:pt x="33" y="128"/>
                  </a:lnTo>
                  <a:lnTo>
                    <a:pt x="46" y="136"/>
                  </a:lnTo>
                  <a:lnTo>
                    <a:pt x="52" y="128"/>
                  </a:lnTo>
                  <a:lnTo>
                    <a:pt x="59" y="120"/>
                  </a:lnTo>
                  <a:lnTo>
                    <a:pt x="59" y="88"/>
                  </a:lnTo>
                  <a:lnTo>
                    <a:pt x="59" y="72"/>
                  </a:lnTo>
                  <a:lnTo>
                    <a:pt x="52" y="0"/>
                  </a:lnTo>
                  <a:lnTo>
                    <a:pt x="52" y="8"/>
                  </a:lnTo>
                  <a:lnTo>
                    <a:pt x="33" y="8"/>
                  </a:lnTo>
                  <a:lnTo>
                    <a:pt x="2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1" name="Freeform 64">
              <a:extLst>
                <a:ext uri="{FF2B5EF4-FFF2-40B4-BE49-F238E27FC236}">
                  <a16:creationId xmlns:a16="http://schemas.microsoft.com/office/drawing/2014/main" id="{A99398AB-C326-4B96-E9FB-36A8D7BF9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6" y="2815"/>
              <a:ext cx="6" cy="88"/>
            </a:xfrm>
            <a:custGeom>
              <a:avLst/>
              <a:gdLst>
                <a:gd name="T0" fmla="*/ 0 w 6"/>
                <a:gd name="T1" fmla="*/ 88 h 88"/>
                <a:gd name="T2" fmla="*/ 6 w 6"/>
                <a:gd name="T3" fmla="*/ 32 h 88"/>
                <a:gd name="T4" fmla="*/ 6 w 6"/>
                <a:gd name="T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88">
                  <a:moveTo>
                    <a:pt x="0" y="88"/>
                  </a:moveTo>
                  <a:lnTo>
                    <a:pt x="6" y="32"/>
                  </a:lnTo>
                  <a:lnTo>
                    <a:pt x="6" y="0"/>
                  </a:lnTo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2" name="Freeform 65">
              <a:extLst>
                <a:ext uri="{FF2B5EF4-FFF2-40B4-BE49-F238E27FC236}">
                  <a16:creationId xmlns:a16="http://schemas.microsoft.com/office/drawing/2014/main" id="{F51773CC-3947-2D26-F64E-C2EFC8EF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0" y="2639"/>
              <a:ext cx="32" cy="48"/>
            </a:xfrm>
            <a:custGeom>
              <a:avLst/>
              <a:gdLst>
                <a:gd name="T0" fmla="*/ 6 w 32"/>
                <a:gd name="T1" fmla="*/ 16 h 48"/>
                <a:gd name="T2" fmla="*/ 6 w 32"/>
                <a:gd name="T3" fmla="*/ 16 h 48"/>
                <a:gd name="T4" fmla="*/ 0 w 32"/>
                <a:gd name="T5" fmla="*/ 24 h 48"/>
                <a:gd name="T6" fmla="*/ 0 w 32"/>
                <a:gd name="T7" fmla="*/ 24 h 48"/>
                <a:gd name="T8" fmla="*/ 6 w 32"/>
                <a:gd name="T9" fmla="*/ 32 h 48"/>
                <a:gd name="T10" fmla="*/ 6 w 32"/>
                <a:gd name="T11" fmla="*/ 40 h 48"/>
                <a:gd name="T12" fmla="*/ 19 w 32"/>
                <a:gd name="T13" fmla="*/ 48 h 48"/>
                <a:gd name="T14" fmla="*/ 32 w 32"/>
                <a:gd name="T15" fmla="*/ 48 h 48"/>
                <a:gd name="T16" fmla="*/ 32 w 32"/>
                <a:gd name="T17" fmla="*/ 40 h 48"/>
                <a:gd name="T18" fmla="*/ 32 w 32"/>
                <a:gd name="T19" fmla="*/ 32 h 48"/>
                <a:gd name="T20" fmla="*/ 32 w 32"/>
                <a:gd name="T21" fmla="*/ 16 h 48"/>
                <a:gd name="T22" fmla="*/ 32 w 32"/>
                <a:gd name="T23" fmla="*/ 0 h 48"/>
                <a:gd name="T24" fmla="*/ 13 w 32"/>
                <a:gd name="T25" fmla="*/ 8 h 48"/>
                <a:gd name="T26" fmla="*/ 6 w 32"/>
                <a:gd name="T27" fmla="*/ 8 h 48"/>
                <a:gd name="T28" fmla="*/ 6 w 32"/>
                <a:gd name="T29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48">
                  <a:moveTo>
                    <a:pt x="6" y="16"/>
                  </a:moveTo>
                  <a:lnTo>
                    <a:pt x="6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6" y="32"/>
                  </a:lnTo>
                  <a:lnTo>
                    <a:pt x="6" y="40"/>
                  </a:lnTo>
                  <a:lnTo>
                    <a:pt x="19" y="48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16"/>
                  </a:lnTo>
                  <a:lnTo>
                    <a:pt x="32" y="0"/>
                  </a:lnTo>
                  <a:lnTo>
                    <a:pt x="13" y="8"/>
                  </a:lnTo>
                  <a:lnTo>
                    <a:pt x="6" y="8"/>
                  </a:lnTo>
                  <a:lnTo>
                    <a:pt x="6" y="16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3" name="Freeform 66">
              <a:extLst>
                <a:ext uri="{FF2B5EF4-FFF2-40B4-BE49-F238E27FC236}">
                  <a16:creationId xmlns:a16="http://schemas.microsoft.com/office/drawing/2014/main" id="{01E58A77-5290-A295-AD8F-DF2D30D0E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3" y="2623"/>
              <a:ext cx="46" cy="40"/>
            </a:xfrm>
            <a:custGeom>
              <a:avLst/>
              <a:gdLst>
                <a:gd name="T0" fmla="*/ 39 w 46"/>
                <a:gd name="T1" fmla="*/ 32 h 40"/>
                <a:gd name="T2" fmla="*/ 46 w 46"/>
                <a:gd name="T3" fmla="*/ 24 h 40"/>
                <a:gd name="T4" fmla="*/ 46 w 46"/>
                <a:gd name="T5" fmla="*/ 16 h 40"/>
                <a:gd name="T6" fmla="*/ 39 w 46"/>
                <a:gd name="T7" fmla="*/ 8 h 40"/>
                <a:gd name="T8" fmla="*/ 33 w 46"/>
                <a:gd name="T9" fmla="*/ 0 h 40"/>
                <a:gd name="T10" fmla="*/ 20 w 46"/>
                <a:gd name="T11" fmla="*/ 0 h 40"/>
                <a:gd name="T12" fmla="*/ 13 w 46"/>
                <a:gd name="T13" fmla="*/ 0 h 40"/>
                <a:gd name="T14" fmla="*/ 7 w 46"/>
                <a:gd name="T15" fmla="*/ 8 h 40"/>
                <a:gd name="T16" fmla="*/ 7 w 46"/>
                <a:gd name="T17" fmla="*/ 0 h 40"/>
                <a:gd name="T18" fmla="*/ 7 w 46"/>
                <a:gd name="T19" fmla="*/ 8 h 40"/>
                <a:gd name="T20" fmla="*/ 0 w 46"/>
                <a:gd name="T21" fmla="*/ 8 h 40"/>
                <a:gd name="T22" fmla="*/ 7 w 46"/>
                <a:gd name="T23" fmla="*/ 8 h 40"/>
                <a:gd name="T24" fmla="*/ 0 w 46"/>
                <a:gd name="T25" fmla="*/ 16 h 40"/>
                <a:gd name="T26" fmla="*/ 0 w 46"/>
                <a:gd name="T27" fmla="*/ 32 h 40"/>
                <a:gd name="T28" fmla="*/ 7 w 46"/>
                <a:gd name="T29" fmla="*/ 40 h 40"/>
                <a:gd name="T30" fmla="*/ 7 w 46"/>
                <a:gd name="T31" fmla="*/ 40 h 40"/>
                <a:gd name="T32" fmla="*/ 13 w 46"/>
                <a:gd name="T33" fmla="*/ 32 h 40"/>
                <a:gd name="T34" fmla="*/ 13 w 46"/>
                <a:gd name="T35" fmla="*/ 32 h 40"/>
                <a:gd name="T36" fmla="*/ 13 w 46"/>
                <a:gd name="T37" fmla="*/ 24 h 40"/>
                <a:gd name="T38" fmla="*/ 20 w 46"/>
                <a:gd name="T39" fmla="*/ 24 h 40"/>
                <a:gd name="T40" fmla="*/ 39 w 46"/>
                <a:gd name="T41" fmla="*/ 16 h 40"/>
                <a:gd name="T42" fmla="*/ 39 w 46"/>
                <a:gd name="T43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40">
                  <a:moveTo>
                    <a:pt x="39" y="32"/>
                  </a:moveTo>
                  <a:lnTo>
                    <a:pt x="46" y="24"/>
                  </a:lnTo>
                  <a:lnTo>
                    <a:pt x="46" y="16"/>
                  </a:lnTo>
                  <a:lnTo>
                    <a:pt x="39" y="8"/>
                  </a:lnTo>
                  <a:lnTo>
                    <a:pt x="33" y="0"/>
                  </a:lnTo>
                  <a:lnTo>
                    <a:pt x="20" y="0"/>
                  </a:lnTo>
                  <a:lnTo>
                    <a:pt x="13" y="0"/>
                  </a:lnTo>
                  <a:lnTo>
                    <a:pt x="7" y="8"/>
                  </a:lnTo>
                  <a:lnTo>
                    <a:pt x="7" y="0"/>
                  </a:lnTo>
                  <a:lnTo>
                    <a:pt x="7" y="8"/>
                  </a:lnTo>
                  <a:lnTo>
                    <a:pt x="0" y="8"/>
                  </a:lnTo>
                  <a:lnTo>
                    <a:pt x="7" y="8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24"/>
                  </a:lnTo>
                  <a:lnTo>
                    <a:pt x="20" y="24"/>
                  </a:lnTo>
                  <a:lnTo>
                    <a:pt x="39" y="16"/>
                  </a:lnTo>
                  <a:lnTo>
                    <a:pt x="39" y="32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4" name="Freeform 67">
              <a:extLst>
                <a:ext uri="{FF2B5EF4-FFF2-40B4-BE49-F238E27FC236}">
                  <a16:creationId xmlns:a16="http://schemas.microsoft.com/office/drawing/2014/main" id="{46799231-CA3C-CCBA-1D23-C1E002215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2671"/>
              <a:ext cx="20" cy="24"/>
            </a:xfrm>
            <a:custGeom>
              <a:avLst/>
              <a:gdLst>
                <a:gd name="T0" fmla="*/ 0 w 20"/>
                <a:gd name="T1" fmla="*/ 0 h 24"/>
                <a:gd name="T2" fmla="*/ 0 w 20"/>
                <a:gd name="T3" fmla="*/ 16 h 24"/>
                <a:gd name="T4" fmla="*/ 7 w 20"/>
                <a:gd name="T5" fmla="*/ 24 h 24"/>
                <a:gd name="T6" fmla="*/ 13 w 20"/>
                <a:gd name="T7" fmla="*/ 24 h 24"/>
                <a:gd name="T8" fmla="*/ 20 w 20"/>
                <a:gd name="T9" fmla="*/ 24 h 24"/>
                <a:gd name="T10" fmla="*/ 20 w 20"/>
                <a:gd name="T11" fmla="*/ 16 h 24"/>
                <a:gd name="T12" fmla="*/ 20 w 20"/>
                <a:gd name="T13" fmla="*/ 16 h 24"/>
                <a:gd name="T14" fmla="*/ 13 w 20"/>
                <a:gd name="T15" fmla="*/ 16 h 24"/>
                <a:gd name="T16" fmla="*/ 0 w 20"/>
                <a:gd name="T17" fmla="*/ 8 h 24"/>
                <a:gd name="T18" fmla="*/ 0 w 20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4">
                  <a:moveTo>
                    <a:pt x="0" y="0"/>
                  </a:moveTo>
                  <a:lnTo>
                    <a:pt x="0" y="16"/>
                  </a:lnTo>
                  <a:lnTo>
                    <a:pt x="7" y="24"/>
                  </a:lnTo>
                  <a:lnTo>
                    <a:pt x="13" y="24"/>
                  </a:lnTo>
                  <a:lnTo>
                    <a:pt x="20" y="24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3" y="16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5" name="Freeform 68">
              <a:extLst>
                <a:ext uri="{FF2B5EF4-FFF2-40B4-BE49-F238E27FC236}">
                  <a16:creationId xmlns:a16="http://schemas.microsoft.com/office/drawing/2014/main" id="{6946EBBA-8A8C-9EA6-9479-FBB329F29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0" y="2687"/>
              <a:ext cx="78" cy="96"/>
            </a:xfrm>
            <a:custGeom>
              <a:avLst/>
              <a:gdLst>
                <a:gd name="T0" fmla="*/ 26 w 78"/>
                <a:gd name="T1" fmla="*/ 0 h 96"/>
                <a:gd name="T2" fmla="*/ 13 w 78"/>
                <a:gd name="T3" fmla="*/ 8 h 96"/>
                <a:gd name="T4" fmla="*/ 7 w 78"/>
                <a:gd name="T5" fmla="*/ 16 h 96"/>
                <a:gd name="T6" fmla="*/ 0 w 78"/>
                <a:gd name="T7" fmla="*/ 32 h 96"/>
                <a:gd name="T8" fmla="*/ 0 w 78"/>
                <a:gd name="T9" fmla="*/ 56 h 96"/>
                <a:gd name="T10" fmla="*/ 7 w 78"/>
                <a:gd name="T11" fmla="*/ 64 h 96"/>
                <a:gd name="T12" fmla="*/ 13 w 78"/>
                <a:gd name="T13" fmla="*/ 56 h 96"/>
                <a:gd name="T14" fmla="*/ 13 w 78"/>
                <a:gd name="T15" fmla="*/ 48 h 96"/>
                <a:gd name="T16" fmla="*/ 13 w 78"/>
                <a:gd name="T17" fmla="*/ 88 h 96"/>
                <a:gd name="T18" fmla="*/ 33 w 78"/>
                <a:gd name="T19" fmla="*/ 96 h 96"/>
                <a:gd name="T20" fmla="*/ 46 w 78"/>
                <a:gd name="T21" fmla="*/ 96 h 96"/>
                <a:gd name="T22" fmla="*/ 65 w 78"/>
                <a:gd name="T23" fmla="*/ 96 h 96"/>
                <a:gd name="T24" fmla="*/ 72 w 78"/>
                <a:gd name="T25" fmla="*/ 88 h 96"/>
                <a:gd name="T26" fmla="*/ 65 w 78"/>
                <a:gd name="T27" fmla="*/ 48 h 96"/>
                <a:gd name="T28" fmla="*/ 72 w 78"/>
                <a:gd name="T29" fmla="*/ 48 h 96"/>
                <a:gd name="T30" fmla="*/ 78 w 78"/>
                <a:gd name="T31" fmla="*/ 48 h 96"/>
                <a:gd name="T32" fmla="*/ 78 w 78"/>
                <a:gd name="T33" fmla="*/ 24 h 96"/>
                <a:gd name="T34" fmla="*/ 65 w 78"/>
                <a:gd name="T35" fmla="*/ 8 h 96"/>
                <a:gd name="T36" fmla="*/ 59 w 78"/>
                <a:gd name="T37" fmla="*/ 0 h 96"/>
                <a:gd name="T38" fmla="*/ 46 w 78"/>
                <a:gd name="T39" fmla="*/ 0 h 96"/>
                <a:gd name="T40" fmla="*/ 46 w 78"/>
                <a:gd name="T41" fmla="*/ 8 h 96"/>
                <a:gd name="T42" fmla="*/ 39 w 78"/>
                <a:gd name="T43" fmla="*/ 8 h 96"/>
                <a:gd name="T44" fmla="*/ 33 w 78"/>
                <a:gd name="T45" fmla="*/ 8 h 96"/>
                <a:gd name="T46" fmla="*/ 26 w 78"/>
                <a:gd name="T4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" h="96">
                  <a:moveTo>
                    <a:pt x="26" y="0"/>
                  </a:moveTo>
                  <a:lnTo>
                    <a:pt x="13" y="8"/>
                  </a:lnTo>
                  <a:lnTo>
                    <a:pt x="7" y="16"/>
                  </a:lnTo>
                  <a:lnTo>
                    <a:pt x="0" y="32"/>
                  </a:lnTo>
                  <a:lnTo>
                    <a:pt x="0" y="56"/>
                  </a:lnTo>
                  <a:lnTo>
                    <a:pt x="7" y="64"/>
                  </a:lnTo>
                  <a:lnTo>
                    <a:pt x="13" y="56"/>
                  </a:lnTo>
                  <a:lnTo>
                    <a:pt x="13" y="48"/>
                  </a:lnTo>
                  <a:lnTo>
                    <a:pt x="13" y="88"/>
                  </a:lnTo>
                  <a:lnTo>
                    <a:pt x="33" y="96"/>
                  </a:lnTo>
                  <a:lnTo>
                    <a:pt x="46" y="96"/>
                  </a:lnTo>
                  <a:lnTo>
                    <a:pt x="65" y="96"/>
                  </a:lnTo>
                  <a:lnTo>
                    <a:pt x="72" y="88"/>
                  </a:lnTo>
                  <a:lnTo>
                    <a:pt x="65" y="48"/>
                  </a:lnTo>
                  <a:lnTo>
                    <a:pt x="72" y="48"/>
                  </a:lnTo>
                  <a:lnTo>
                    <a:pt x="78" y="48"/>
                  </a:lnTo>
                  <a:lnTo>
                    <a:pt x="78" y="24"/>
                  </a:lnTo>
                  <a:lnTo>
                    <a:pt x="65" y="8"/>
                  </a:lnTo>
                  <a:lnTo>
                    <a:pt x="59" y="0"/>
                  </a:lnTo>
                  <a:lnTo>
                    <a:pt x="46" y="0"/>
                  </a:lnTo>
                  <a:lnTo>
                    <a:pt x="46" y="8"/>
                  </a:lnTo>
                  <a:lnTo>
                    <a:pt x="39" y="8"/>
                  </a:lnTo>
                  <a:lnTo>
                    <a:pt x="33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6" name="Line 147">
              <a:extLst>
                <a:ext uri="{FF2B5EF4-FFF2-40B4-BE49-F238E27FC236}">
                  <a16:creationId xmlns:a16="http://schemas.microsoft.com/office/drawing/2014/main" id="{A6E4DDE1-E0E7-143C-0DF1-98BF70CFBE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5" y="2727"/>
              <a:ext cx="1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7" name="Freeform 70">
              <a:extLst>
                <a:ext uri="{FF2B5EF4-FFF2-40B4-BE49-F238E27FC236}">
                  <a16:creationId xmlns:a16="http://schemas.microsoft.com/office/drawing/2014/main" id="{D68E58C6-0C62-6A8B-F5FA-EE1D732E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0" y="2743"/>
              <a:ext cx="26" cy="56"/>
            </a:xfrm>
            <a:custGeom>
              <a:avLst/>
              <a:gdLst>
                <a:gd name="T0" fmla="*/ 13 w 26"/>
                <a:gd name="T1" fmla="*/ 0 h 56"/>
                <a:gd name="T2" fmla="*/ 13 w 26"/>
                <a:gd name="T3" fmla="*/ 24 h 56"/>
                <a:gd name="T4" fmla="*/ 26 w 26"/>
                <a:gd name="T5" fmla="*/ 48 h 56"/>
                <a:gd name="T6" fmla="*/ 20 w 26"/>
                <a:gd name="T7" fmla="*/ 56 h 56"/>
                <a:gd name="T8" fmla="*/ 0 w 26"/>
                <a:gd name="T9" fmla="*/ 24 h 56"/>
                <a:gd name="T10" fmla="*/ 0 w 26"/>
                <a:gd name="T11" fmla="*/ 0 h 56"/>
                <a:gd name="T12" fmla="*/ 7 w 26"/>
                <a:gd name="T13" fmla="*/ 8 h 56"/>
                <a:gd name="T14" fmla="*/ 13 w 26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56">
                  <a:moveTo>
                    <a:pt x="13" y="0"/>
                  </a:moveTo>
                  <a:lnTo>
                    <a:pt x="13" y="24"/>
                  </a:lnTo>
                  <a:lnTo>
                    <a:pt x="26" y="48"/>
                  </a:lnTo>
                  <a:lnTo>
                    <a:pt x="20" y="56"/>
                  </a:lnTo>
                  <a:lnTo>
                    <a:pt x="0" y="24"/>
                  </a:lnTo>
                  <a:lnTo>
                    <a:pt x="0" y="0"/>
                  </a:lnTo>
                  <a:lnTo>
                    <a:pt x="7" y="8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8" name="Freeform 71">
              <a:extLst>
                <a:ext uri="{FF2B5EF4-FFF2-40B4-BE49-F238E27FC236}">
                  <a16:creationId xmlns:a16="http://schemas.microsoft.com/office/drawing/2014/main" id="{3CA8A2C5-5F73-91AA-4A0B-B2BE1D719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5" y="2735"/>
              <a:ext cx="13" cy="56"/>
            </a:xfrm>
            <a:custGeom>
              <a:avLst/>
              <a:gdLst>
                <a:gd name="T0" fmla="*/ 13 w 13"/>
                <a:gd name="T1" fmla="*/ 0 h 56"/>
                <a:gd name="T2" fmla="*/ 13 w 13"/>
                <a:gd name="T3" fmla="*/ 24 h 56"/>
                <a:gd name="T4" fmla="*/ 0 w 13"/>
                <a:gd name="T5" fmla="*/ 56 h 56"/>
                <a:gd name="T6" fmla="*/ 0 w 13"/>
                <a:gd name="T7" fmla="*/ 48 h 56"/>
                <a:gd name="T8" fmla="*/ 7 w 13"/>
                <a:gd name="T9" fmla="*/ 40 h 56"/>
                <a:gd name="T10" fmla="*/ 0 w 13"/>
                <a:gd name="T11" fmla="*/ 0 h 56"/>
                <a:gd name="T12" fmla="*/ 7 w 13"/>
                <a:gd name="T13" fmla="*/ 0 h 56"/>
                <a:gd name="T14" fmla="*/ 13 w 1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56">
                  <a:moveTo>
                    <a:pt x="13" y="0"/>
                  </a:moveTo>
                  <a:lnTo>
                    <a:pt x="13" y="24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7" y="40"/>
                  </a:lnTo>
                  <a:lnTo>
                    <a:pt x="0" y="0"/>
                  </a:lnTo>
                  <a:lnTo>
                    <a:pt x="7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28FBD29-242F-A6B4-F75E-8C890C8245DB}"/>
              </a:ext>
            </a:extLst>
          </p:cNvPr>
          <p:cNvGrpSpPr>
            <a:grpSpLocks/>
          </p:cNvGrpSpPr>
          <p:nvPr/>
        </p:nvGrpSpPr>
        <p:grpSpPr bwMode="auto">
          <a:xfrm>
            <a:off x="5565051" y="2376545"/>
            <a:ext cx="1114425" cy="1119188"/>
            <a:chOff x="3110" y="2304"/>
            <a:chExt cx="702" cy="705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DCAF4960-097F-247E-9160-1E035EFD6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" y="2304"/>
              <a:ext cx="702" cy="705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1DFDCB1-6B48-9302-0819-D6A888D409A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218" y="2420"/>
              <a:ext cx="431" cy="410"/>
              <a:chOff x="1632" y="1248"/>
              <a:chExt cx="2682" cy="2286"/>
            </a:xfrm>
          </p:grpSpPr>
          <p:sp>
            <p:nvSpPr>
              <p:cNvPr id="132" name="Gear">
                <a:extLst>
                  <a:ext uri="{FF2B5EF4-FFF2-40B4-BE49-F238E27FC236}">
                    <a16:creationId xmlns:a16="http://schemas.microsoft.com/office/drawing/2014/main" id="{6CB67390-FB41-91D7-B67B-A7CC9EDE05B6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3119" y="1248"/>
                <a:ext cx="1195" cy="1048"/>
              </a:xfrm>
              <a:custGeom>
                <a:avLst/>
                <a:gdLst>
                  <a:gd name="T0" fmla="*/ 10800 w 21600"/>
                  <a:gd name="T1" fmla="*/ 0 h 21600"/>
                  <a:gd name="T2" fmla="*/ 21600 w 21600"/>
                  <a:gd name="T3" fmla="*/ 10800 h 21600"/>
                  <a:gd name="T4" fmla="*/ 10800 w 21600"/>
                  <a:gd name="T5" fmla="*/ 21600 h 21600"/>
                  <a:gd name="T6" fmla="*/ 0 w 21600"/>
                  <a:gd name="T7" fmla="*/ 10800 h 21600"/>
                  <a:gd name="T8" fmla="*/ 4374 w 21600"/>
                  <a:gd name="T9" fmla="*/ 3964 h 21600"/>
                  <a:gd name="T10" fmla="*/ 17841 w 21600"/>
                  <a:gd name="T11" fmla="*/ 17635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9689" y="1725"/>
                    </a:moveTo>
                    <a:lnTo>
                      <a:pt x="10304" y="85"/>
                    </a:lnTo>
                    <a:lnTo>
                      <a:pt x="11637" y="85"/>
                    </a:lnTo>
                    <a:lnTo>
                      <a:pt x="12303" y="1777"/>
                    </a:lnTo>
                    <a:lnTo>
                      <a:pt x="13072" y="1931"/>
                    </a:lnTo>
                    <a:lnTo>
                      <a:pt x="14303" y="598"/>
                    </a:lnTo>
                    <a:lnTo>
                      <a:pt x="15533" y="1110"/>
                    </a:lnTo>
                    <a:lnTo>
                      <a:pt x="15584" y="2905"/>
                    </a:lnTo>
                    <a:lnTo>
                      <a:pt x="16405" y="3520"/>
                    </a:lnTo>
                    <a:lnTo>
                      <a:pt x="17891" y="2751"/>
                    </a:lnTo>
                    <a:lnTo>
                      <a:pt x="18917" y="3674"/>
                    </a:lnTo>
                    <a:lnTo>
                      <a:pt x="18199" y="5314"/>
                    </a:lnTo>
                    <a:lnTo>
                      <a:pt x="18763" y="6083"/>
                    </a:lnTo>
                    <a:lnTo>
                      <a:pt x="20403" y="6032"/>
                    </a:lnTo>
                    <a:lnTo>
                      <a:pt x="20865" y="7211"/>
                    </a:lnTo>
                    <a:lnTo>
                      <a:pt x="19737" y="8185"/>
                    </a:lnTo>
                    <a:lnTo>
                      <a:pt x="20096" y="9723"/>
                    </a:lnTo>
                    <a:lnTo>
                      <a:pt x="21634" y="10287"/>
                    </a:lnTo>
                    <a:lnTo>
                      <a:pt x="21582" y="11620"/>
                    </a:lnTo>
                    <a:lnTo>
                      <a:pt x="20147" y="12184"/>
                    </a:lnTo>
                    <a:lnTo>
                      <a:pt x="19942" y="13158"/>
                    </a:lnTo>
                    <a:lnTo>
                      <a:pt x="21070" y="14234"/>
                    </a:lnTo>
                    <a:lnTo>
                      <a:pt x="20608" y="15362"/>
                    </a:lnTo>
                    <a:lnTo>
                      <a:pt x="19019" y="15465"/>
                    </a:lnTo>
                    <a:lnTo>
                      <a:pt x="18404" y="16439"/>
                    </a:lnTo>
                    <a:lnTo>
                      <a:pt x="19122" y="17925"/>
                    </a:lnTo>
                    <a:lnTo>
                      <a:pt x="18096" y="18797"/>
                    </a:lnTo>
                    <a:lnTo>
                      <a:pt x="16763" y="18284"/>
                    </a:lnTo>
                    <a:lnTo>
                      <a:pt x="15431" y="19002"/>
                    </a:lnTo>
                    <a:lnTo>
                      <a:pt x="15277" y="20848"/>
                    </a:lnTo>
                    <a:lnTo>
                      <a:pt x="14149" y="21155"/>
                    </a:lnTo>
                    <a:lnTo>
                      <a:pt x="13021" y="19925"/>
                    </a:lnTo>
                    <a:lnTo>
                      <a:pt x="12252" y="20181"/>
                    </a:lnTo>
                    <a:lnTo>
                      <a:pt x="11739" y="21668"/>
                    </a:lnTo>
                    <a:lnTo>
                      <a:pt x="10201" y="21668"/>
                    </a:lnTo>
                    <a:lnTo>
                      <a:pt x="9740" y="20130"/>
                    </a:lnTo>
                    <a:lnTo>
                      <a:pt x="8253" y="19771"/>
                    </a:lnTo>
                    <a:lnTo>
                      <a:pt x="7125" y="21001"/>
                    </a:lnTo>
                    <a:lnTo>
                      <a:pt x="5895" y="20489"/>
                    </a:lnTo>
                    <a:lnTo>
                      <a:pt x="5946" y="18592"/>
                    </a:lnTo>
                    <a:lnTo>
                      <a:pt x="5177" y="18131"/>
                    </a:lnTo>
                    <a:lnTo>
                      <a:pt x="3383" y="18848"/>
                    </a:lnTo>
                    <a:lnTo>
                      <a:pt x="2614" y="17874"/>
                    </a:lnTo>
                    <a:lnTo>
                      <a:pt x="3383" y="16182"/>
                    </a:lnTo>
                    <a:lnTo>
                      <a:pt x="2922" y="15465"/>
                    </a:lnTo>
                    <a:lnTo>
                      <a:pt x="922" y="15516"/>
                    </a:lnTo>
                    <a:lnTo>
                      <a:pt x="512" y="14234"/>
                    </a:lnTo>
                    <a:lnTo>
                      <a:pt x="1948" y="12901"/>
                    </a:lnTo>
                    <a:lnTo>
                      <a:pt x="1896" y="12184"/>
                    </a:lnTo>
                    <a:lnTo>
                      <a:pt x="0" y="11415"/>
                    </a:lnTo>
                    <a:lnTo>
                      <a:pt x="51" y="10031"/>
                    </a:lnTo>
                    <a:lnTo>
                      <a:pt x="1948" y="9313"/>
                    </a:lnTo>
                    <a:lnTo>
                      <a:pt x="2101" y="8595"/>
                    </a:lnTo>
                    <a:lnTo>
                      <a:pt x="615" y="7160"/>
                    </a:lnTo>
                    <a:lnTo>
                      <a:pt x="1127" y="5878"/>
                    </a:lnTo>
                    <a:lnTo>
                      <a:pt x="3178" y="5981"/>
                    </a:lnTo>
                    <a:lnTo>
                      <a:pt x="3588" y="5417"/>
                    </a:lnTo>
                    <a:lnTo>
                      <a:pt x="2819" y="3520"/>
                    </a:lnTo>
                    <a:lnTo>
                      <a:pt x="3742" y="2597"/>
                    </a:lnTo>
                    <a:lnTo>
                      <a:pt x="5536" y="3417"/>
                    </a:lnTo>
                    <a:lnTo>
                      <a:pt x="6049" y="3058"/>
                    </a:lnTo>
                    <a:lnTo>
                      <a:pt x="6100" y="1264"/>
                    </a:lnTo>
                    <a:lnTo>
                      <a:pt x="7228" y="700"/>
                    </a:lnTo>
                    <a:lnTo>
                      <a:pt x="8510" y="2033"/>
                    </a:lnTo>
                    <a:lnTo>
                      <a:pt x="9689" y="1725"/>
                    </a:lnTo>
                    <a:close/>
                    <a:moveTo>
                      <a:pt x="10817" y="14422"/>
                    </a:moveTo>
                    <a:lnTo>
                      <a:pt x="11175" y="14388"/>
                    </a:lnTo>
                    <a:lnTo>
                      <a:pt x="11534" y="14354"/>
                    </a:lnTo>
                    <a:lnTo>
                      <a:pt x="11893" y="14268"/>
                    </a:lnTo>
                    <a:lnTo>
                      <a:pt x="12218" y="14166"/>
                    </a:lnTo>
                    <a:lnTo>
                      <a:pt x="12508" y="13995"/>
                    </a:lnTo>
                    <a:lnTo>
                      <a:pt x="12816" y="13807"/>
                    </a:lnTo>
                    <a:lnTo>
                      <a:pt x="13106" y="13602"/>
                    </a:lnTo>
                    <a:lnTo>
                      <a:pt x="13329" y="13380"/>
                    </a:lnTo>
                    <a:lnTo>
                      <a:pt x="13568" y="13106"/>
                    </a:lnTo>
                    <a:lnTo>
                      <a:pt x="13790" y="12850"/>
                    </a:lnTo>
                    <a:lnTo>
                      <a:pt x="13961" y="12560"/>
                    </a:lnTo>
                    <a:lnTo>
                      <a:pt x="14115" y="12269"/>
                    </a:lnTo>
                    <a:lnTo>
                      <a:pt x="14217" y="11927"/>
                    </a:lnTo>
                    <a:lnTo>
                      <a:pt x="14320" y="11568"/>
                    </a:lnTo>
                    <a:lnTo>
                      <a:pt x="14388" y="11210"/>
                    </a:lnTo>
                    <a:lnTo>
                      <a:pt x="14388" y="10851"/>
                    </a:lnTo>
                    <a:lnTo>
                      <a:pt x="14388" y="10492"/>
                    </a:lnTo>
                    <a:lnTo>
                      <a:pt x="14320" y="10133"/>
                    </a:lnTo>
                    <a:lnTo>
                      <a:pt x="14217" y="9808"/>
                    </a:lnTo>
                    <a:lnTo>
                      <a:pt x="14115" y="9467"/>
                    </a:lnTo>
                    <a:lnTo>
                      <a:pt x="13961" y="9142"/>
                    </a:lnTo>
                    <a:lnTo>
                      <a:pt x="13790" y="8851"/>
                    </a:lnTo>
                    <a:lnTo>
                      <a:pt x="13568" y="8595"/>
                    </a:lnTo>
                    <a:lnTo>
                      <a:pt x="13329" y="8322"/>
                    </a:lnTo>
                    <a:lnTo>
                      <a:pt x="13106" y="8100"/>
                    </a:lnTo>
                    <a:lnTo>
                      <a:pt x="12816" y="7894"/>
                    </a:lnTo>
                    <a:lnTo>
                      <a:pt x="12508" y="7741"/>
                    </a:lnTo>
                    <a:lnTo>
                      <a:pt x="12218" y="7570"/>
                    </a:lnTo>
                    <a:lnTo>
                      <a:pt x="11893" y="7433"/>
                    </a:lnTo>
                    <a:lnTo>
                      <a:pt x="11534" y="7382"/>
                    </a:lnTo>
                    <a:lnTo>
                      <a:pt x="11175" y="7313"/>
                    </a:lnTo>
                    <a:lnTo>
                      <a:pt x="10817" y="7313"/>
                    </a:lnTo>
                    <a:lnTo>
                      <a:pt x="10441" y="7313"/>
                    </a:lnTo>
                    <a:lnTo>
                      <a:pt x="10082" y="7382"/>
                    </a:lnTo>
                    <a:lnTo>
                      <a:pt x="9757" y="7433"/>
                    </a:lnTo>
                    <a:lnTo>
                      <a:pt x="9432" y="7570"/>
                    </a:lnTo>
                    <a:lnTo>
                      <a:pt x="9142" y="7741"/>
                    </a:lnTo>
                    <a:lnTo>
                      <a:pt x="8834" y="7894"/>
                    </a:lnTo>
                    <a:lnTo>
                      <a:pt x="8544" y="8100"/>
                    </a:lnTo>
                    <a:lnTo>
                      <a:pt x="8287" y="8322"/>
                    </a:lnTo>
                    <a:lnTo>
                      <a:pt x="8048" y="8595"/>
                    </a:lnTo>
                    <a:lnTo>
                      <a:pt x="7860" y="8851"/>
                    </a:lnTo>
                    <a:lnTo>
                      <a:pt x="7689" y="9142"/>
                    </a:lnTo>
                    <a:lnTo>
                      <a:pt x="7536" y="9467"/>
                    </a:lnTo>
                    <a:lnTo>
                      <a:pt x="7399" y="9808"/>
                    </a:lnTo>
                    <a:lnTo>
                      <a:pt x="7331" y="10133"/>
                    </a:lnTo>
                    <a:lnTo>
                      <a:pt x="7262" y="10492"/>
                    </a:lnTo>
                    <a:lnTo>
                      <a:pt x="7262" y="10851"/>
                    </a:lnTo>
                    <a:lnTo>
                      <a:pt x="7262" y="11210"/>
                    </a:lnTo>
                    <a:lnTo>
                      <a:pt x="7331" y="11568"/>
                    </a:lnTo>
                    <a:lnTo>
                      <a:pt x="7399" y="11927"/>
                    </a:lnTo>
                    <a:lnTo>
                      <a:pt x="7536" y="12269"/>
                    </a:lnTo>
                    <a:lnTo>
                      <a:pt x="7689" y="12560"/>
                    </a:lnTo>
                    <a:lnTo>
                      <a:pt x="7860" y="12850"/>
                    </a:lnTo>
                    <a:lnTo>
                      <a:pt x="8048" y="13106"/>
                    </a:lnTo>
                    <a:lnTo>
                      <a:pt x="8287" y="13380"/>
                    </a:lnTo>
                    <a:lnTo>
                      <a:pt x="8544" y="13602"/>
                    </a:lnTo>
                    <a:lnTo>
                      <a:pt x="8834" y="13807"/>
                    </a:lnTo>
                    <a:lnTo>
                      <a:pt x="9142" y="13995"/>
                    </a:lnTo>
                    <a:lnTo>
                      <a:pt x="9432" y="14166"/>
                    </a:lnTo>
                    <a:lnTo>
                      <a:pt x="9757" y="14268"/>
                    </a:lnTo>
                    <a:lnTo>
                      <a:pt x="10082" y="14354"/>
                    </a:lnTo>
                    <a:lnTo>
                      <a:pt x="10441" y="14388"/>
                    </a:lnTo>
                    <a:lnTo>
                      <a:pt x="10817" y="1442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miter lim="800000"/>
                <a:headEnd/>
                <a:tailEnd/>
              </a:ln>
              <a:effectLst/>
              <a:scene3d>
                <a:camera prst="legacyPerspectiveFront">
                  <a:rot lat="20099999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3" name="AutoShape 152">
                <a:extLst>
                  <a:ext uri="{FF2B5EF4-FFF2-40B4-BE49-F238E27FC236}">
                    <a16:creationId xmlns:a16="http://schemas.microsoft.com/office/drawing/2014/main" id="{2031612D-1EB8-F13B-438A-87B6E09C0AF3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1632" y="1680"/>
                <a:ext cx="1429" cy="1253"/>
              </a:xfrm>
              <a:custGeom>
                <a:avLst/>
                <a:gdLst>
                  <a:gd name="T0" fmla="*/ 10800 w 21600"/>
                  <a:gd name="T1" fmla="*/ 0 h 21600"/>
                  <a:gd name="T2" fmla="*/ 21600 w 21600"/>
                  <a:gd name="T3" fmla="*/ 10800 h 21600"/>
                  <a:gd name="T4" fmla="*/ 10800 w 21600"/>
                  <a:gd name="T5" fmla="*/ 21600 h 21600"/>
                  <a:gd name="T6" fmla="*/ 0 w 21600"/>
                  <a:gd name="T7" fmla="*/ 10800 h 21600"/>
                  <a:gd name="T8" fmla="*/ 4374 w 21600"/>
                  <a:gd name="T9" fmla="*/ 3964 h 21600"/>
                  <a:gd name="T10" fmla="*/ 17841 w 21600"/>
                  <a:gd name="T11" fmla="*/ 17635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9689" y="1725"/>
                    </a:moveTo>
                    <a:lnTo>
                      <a:pt x="10304" y="85"/>
                    </a:lnTo>
                    <a:lnTo>
                      <a:pt x="11637" y="85"/>
                    </a:lnTo>
                    <a:lnTo>
                      <a:pt x="12303" y="1777"/>
                    </a:lnTo>
                    <a:lnTo>
                      <a:pt x="13072" y="1931"/>
                    </a:lnTo>
                    <a:lnTo>
                      <a:pt x="14303" y="598"/>
                    </a:lnTo>
                    <a:lnTo>
                      <a:pt x="15533" y="1110"/>
                    </a:lnTo>
                    <a:lnTo>
                      <a:pt x="15584" y="2905"/>
                    </a:lnTo>
                    <a:lnTo>
                      <a:pt x="16405" y="3520"/>
                    </a:lnTo>
                    <a:lnTo>
                      <a:pt x="17891" y="2751"/>
                    </a:lnTo>
                    <a:lnTo>
                      <a:pt x="18917" y="3674"/>
                    </a:lnTo>
                    <a:lnTo>
                      <a:pt x="18199" y="5314"/>
                    </a:lnTo>
                    <a:lnTo>
                      <a:pt x="18763" y="6083"/>
                    </a:lnTo>
                    <a:lnTo>
                      <a:pt x="20403" y="6032"/>
                    </a:lnTo>
                    <a:lnTo>
                      <a:pt x="20865" y="7211"/>
                    </a:lnTo>
                    <a:lnTo>
                      <a:pt x="19737" y="8185"/>
                    </a:lnTo>
                    <a:lnTo>
                      <a:pt x="20096" y="9723"/>
                    </a:lnTo>
                    <a:lnTo>
                      <a:pt x="21634" y="10287"/>
                    </a:lnTo>
                    <a:lnTo>
                      <a:pt x="21582" y="11620"/>
                    </a:lnTo>
                    <a:lnTo>
                      <a:pt x="20147" y="12184"/>
                    </a:lnTo>
                    <a:lnTo>
                      <a:pt x="19942" y="13158"/>
                    </a:lnTo>
                    <a:lnTo>
                      <a:pt x="21070" y="14234"/>
                    </a:lnTo>
                    <a:lnTo>
                      <a:pt x="20608" y="15362"/>
                    </a:lnTo>
                    <a:lnTo>
                      <a:pt x="19019" y="15465"/>
                    </a:lnTo>
                    <a:lnTo>
                      <a:pt x="18404" y="16439"/>
                    </a:lnTo>
                    <a:lnTo>
                      <a:pt x="19122" y="17925"/>
                    </a:lnTo>
                    <a:lnTo>
                      <a:pt x="18096" y="18797"/>
                    </a:lnTo>
                    <a:lnTo>
                      <a:pt x="16763" y="18284"/>
                    </a:lnTo>
                    <a:lnTo>
                      <a:pt x="15431" y="19002"/>
                    </a:lnTo>
                    <a:lnTo>
                      <a:pt x="15277" y="20848"/>
                    </a:lnTo>
                    <a:lnTo>
                      <a:pt x="14149" y="21155"/>
                    </a:lnTo>
                    <a:lnTo>
                      <a:pt x="13021" y="19925"/>
                    </a:lnTo>
                    <a:lnTo>
                      <a:pt x="12252" y="20181"/>
                    </a:lnTo>
                    <a:lnTo>
                      <a:pt x="11739" y="21668"/>
                    </a:lnTo>
                    <a:lnTo>
                      <a:pt x="10201" y="21668"/>
                    </a:lnTo>
                    <a:lnTo>
                      <a:pt x="9740" y="20130"/>
                    </a:lnTo>
                    <a:lnTo>
                      <a:pt x="8253" y="19771"/>
                    </a:lnTo>
                    <a:lnTo>
                      <a:pt x="7125" y="21001"/>
                    </a:lnTo>
                    <a:lnTo>
                      <a:pt x="5895" y="20489"/>
                    </a:lnTo>
                    <a:lnTo>
                      <a:pt x="5946" y="18592"/>
                    </a:lnTo>
                    <a:lnTo>
                      <a:pt x="5177" y="18131"/>
                    </a:lnTo>
                    <a:lnTo>
                      <a:pt x="3383" y="18848"/>
                    </a:lnTo>
                    <a:lnTo>
                      <a:pt x="2614" y="17874"/>
                    </a:lnTo>
                    <a:lnTo>
                      <a:pt x="3383" y="16182"/>
                    </a:lnTo>
                    <a:lnTo>
                      <a:pt x="2922" y="15465"/>
                    </a:lnTo>
                    <a:lnTo>
                      <a:pt x="922" y="15516"/>
                    </a:lnTo>
                    <a:lnTo>
                      <a:pt x="512" y="14234"/>
                    </a:lnTo>
                    <a:lnTo>
                      <a:pt x="1948" y="12901"/>
                    </a:lnTo>
                    <a:lnTo>
                      <a:pt x="1896" y="12184"/>
                    </a:lnTo>
                    <a:lnTo>
                      <a:pt x="0" y="11415"/>
                    </a:lnTo>
                    <a:lnTo>
                      <a:pt x="51" y="10031"/>
                    </a:lnTo>
                    <a:lnTo>
                      <a:pt x="1948" y="9313"/>
                    </a:lnTo>
                    <a:lnTo>
                      <a:pt x="2101" y="8595"/>
                    </a:lnTo>
                    <a:lnTo>
                      <a:pt x="615" y="7160"/>
                    </a:lnTo>
                    <a:lnTo>
                      <a:pt x="1127" y="5878"/>
                    </a:lnTo>
                    <a:lnTo>
                      <a:pt x="3178" y="5981"/>
                    </a:lnTo>
                    <a:lnTo>
                      <a:pt x="3588" y="5417"/>
                    </a:lnTo>
                    <a:lnTo>
                      <a:pt x="2819" y="3520"/>
                    </a:lnTo>
                    <a:lnTo>
                      <a:pt x="3742" y="2597"/>
                    </a:lnTo>
                    <a:lnTo>
                      <a:pt x="5536" y="3417"/>
                    </a:lnTo>
                    <a:lnTo>
                      <a:pt x="6049" y="3058"/>
                    </a:lnTo>
                    <a:lnTo>
                      <a:pt x="6100" y="1264"/>
                    </a:lnTo>
                    <a:lnTo>
                      <a:pt x="7228" y="700"/>
                    </a:lnTo>
                    <a:lnTo>
                      <a:pt x="8510" y="2033"/>
                    </a:lnTo>
                    <a:lnTo>
                      <a:pt x="9689" y="1725"/>
                    </a:lnTo>
                    <a:close/>
                    <a:moveTo>
                      <a:pt x="10817" y="14422"/>
                    </a:moveTo>
                    <a:lnTo>
                      <a:pt x="11175" y="14388"/>
                    </a:lnTo>
                    <a:lnTo>
                      <a:pt x="11534" y="14354"/>
                    </a:lnTo>
                    <a:lnTo>
                      <a:pt x="11893" y="14268"/>
                    </a:lnTo>
                    <a:lnTo>
                      <a:pt x="12218" y="14166"/>
                    </a:lnTo>
                    <a:lnTo>
                      <a:pt x="12508" y="13995"/>
                    </a:lnTo>
                    <a:lnTo>
                      <a:pt x="12816" y="13807"/>
                    </a:lnTo>
                    <a:lnTo>
                      <a:pt x="13106" y="13602"/>
                    </a:lnTo>
                    <a:lnTo>
                      <a:pt x="13329" y="13380"/>
                    </a:lnTo>
                    <a:lnTo>
                      <a:pt x="13568" y="13106"/>
                    </a:lnTo>
                    <a:lnTo>
                      <a:pt x="13790" y="12850"/>
                    </a:lnTo>
                    <a:lnTo>
                      <a:pt x="13961" y="12560"/>
                    </a:lnTo>
                    <a:lnTo>
                      <a:pt x="14115" y="12269"/>
                    </a:lnTo>
                    <a:lnTo>
                      <a:pt x="14217" y="11927"/>
                    </a:lnTo>
                    <a:lnTo>
                      <a:pt x="14320" y="11568"/>
                    </a:lnTo>
                    <a:lnTo>
                      <a:pt x="14388" y="11210"/>
                    </a:lnTo>
                    <a:lnTo>
                      <a:pt x="14388" y="10851"/>
                    </a:lnTo>
                    <a:lnTo>
                      <a:pt x="14388" y="10492"/>
                    </a:lnTo>
                    <a:lnTo>
                      <a:pt x="14320" y="10133"/>
                    </a:lnTo>
                    <a:lnTo>
                      <a:pt x="14217" y="9808"/>
                    </a:lnTo>
                    <a:lnTo>
                      <a:pt x="14115" y="9467"/>
                    </a:lnTo>
                    <a:lnTo>
                      <a:pt x="13961" y="9142"/>
                    </a:lnTo>
                    <a:lnTo>
                      <a:pt x="13790" y="8851"/>
                    </a:lnTo>
                    <a:lnTo>
                      <a:pt x="13568" y="8595"/>
                    </a:lnTo>
                    <a:lnTo>
                      <a:pt x="13329" y="8322"/>
                    </a:lnTo>
                    <a:lnTo>
                      <a:pt x="13106" y="8100"/>
                    </a:lnTo>
                    <a:lnTo>
                      <a:pt x="12816" y="7894"/>
                    </a:lnTo>
                    <a:lnTo>
                      <a:pt x="12508" y="7741"/>
                    </a:lnTo>
                    <a:lnTo>
                      <a:pt x="12218" y="7570"/>
                    </a:lnTo>
                    <a:lnTo>
                      <a:pt x="11893" y="7433"/>
                    </a:lnTo>
                    <a:lnTo>
                      <a:pt x="11534" y="7382"/>
                    </a:lnTo>
                    <a:lnTo>
                      <a:pt x="11175" y="7313"/>
                    </a:lnTo>
                    <a:lnTo>
                      <a:pt x="10817" y="7313"/>
                    </a:lnTo>
                    <a:lnTo>
                      <a:pt x="10441" y="7313"/>
                    </a:lnTo>
                    <a:lnTo>
                      <a:pt x="10082" y="7382"/>
                    </a:lnTo>
                    <a:lnTo>
                      <a:pt x="9757" y="7433"/>
                    </a:lnTo>
                    <a:lnTo>
                      <a:pt x="9432" y="7570"/>
                    </a:lnTo>
                    <a:lnTo>
                      <a:pt x="9142" y="7741"/>
                    </a:lnTo>
                    <a:lnTo>
                      <a:pt x="8834" y="7894"/>
                    </a:lnTo>
                    <a:lnTo>
                      <a:pt x="8544" y="8100"/>
                    </a:lnTo>
                    <a:lnTo>
                      <a:pt x="8287" y="8322"/>
                    </a:lnTo>
                    <a:lnTo>
                      <a:pt x="8048" y="8595"/>
                    </a:lnTo>
                    <a:lnTo>
                      <a:pt x="7860" y="8851"/>
                    </a:lnTo>
                    <a:lnTo>
                      <a:pt x="7689" y="9142"/>
                    </a:lnTo>
                    <a:lnTo>
                      <a:pt x="7536" y="9467"/>
                    </a:lnTo>
                    <a:lnTo>
                      <a:pt x="7399" y="9808"/>
                    </a:lnTo>
                    <a:lnTo>
                      <a:pt x="7331" y="10133"/>
                    </a:lnTo>
                    <a:lnTo>
                      <a:pt x="7262" y="10492"/>
                    </a:lnTo>
                    <a:lnTo>
                      <a:pt x="7262" y="10851"/>
                    </a:lnTo>
                    <a:lnTo>
                      <a:pt x="7262" y="11210"/>
                    </a:lnTo>
                    <a:lnTo>
                      <a:pt x="7331" y="11568"/>
                    </a:lnTo>
                    <a:lnTo>
                      <a:pt x="7399" y="11927"/>
                    </a:lnTo>
                    <a:lnTo>
                      <a:pt x="7536" y="12269"/>
                    </a:lnTo>
                    <a:lnTo>
                      <a:pt x="7689" y="12560"/>
                    </a:lnTo>
                    <a:lnTo>
                      <a:pt x="7860" y="12850"/>
                    </a:lnTo>
                    <a:lnTo>
                      <a:pt x="8048" y="13106"/>
                    </a:lnTo>
                    <a:lnTo>
                      <a:pt x="8287" y="13380"/>
                    </a:lnTo>
                    <a:lnTo>
                      <a:pt x="8544" y="13602"/>
                    </a:lnTo>
                    <a:lnTo>
                      <a:pt x="8834" y="13807"/>
                    </a:lnTo>
                    <a:lnTo>
                      <a:pt x="9142" y="13995"/>
                    </a:lnTo>
                    <a:lnTo>
                      <a:pt x="9432" y="14166"/>
                    </a:lnTo>
                    <a:lnTo>
                      <a:pt x="9757" y="14268"/>
                    </a:lnTo>
                    <a:lnTo>
                      <a:pt x="10082" y="14354"/>
                    </a:lnTo>
                    <a:lnTo>
                      <a:pt x="10441" y="14388"/>
                    </a:lnTo>
                    <a:lnTo>
                      <a:pt x="10817" y="1442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miter lim="800000"/>
                <a:headEnd/>
                <a:tailEnd/>
              </a:ln>
              <a:effectLst/>
              <a:scene3d>
                <a:camera prst="legacyPerspectiveFront">
                  <a:rot lat="20099999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4" name="AutoShape 153">
                <a:extLst>
                  <a:ext uri="{FF2B5EF4-FFF2-40B4-BE49-F238E27FC236}">
                    <a16:creationId xmlns:a16="http://schemas.microsoft.com/office/drawing/2014/main" id="{5A23A5B8-69A6-78D0-2C93-71775CE6F553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2559" y="2142"/>
                <a:ext cx="1588" cy="1392"/>
              </a:xfrm>
              <a:custGeom>
                <a:avLst/>
                <a:gdLst>
                  <a:gd name="T0" fmla="*/ 10800 w 21600"/>
                  <a:gd name="T1" fmla="*/ 0 h 21600"/>
                  <a:gd name="T2" fmla="*/ 21600 w 21600"/>
                  <a:gd name="T3" fmla="*/ 10800 h 21600"/>
                  <a:gd name="T4" fmla="*/ 10800 w 21600"/>
                  <a:gd name="T5" fmla="*/ 21600 h 21600"/>
                  <a:gd name="T6" fmla="*/ 0 w 21600"/>
                  <a:gd name="T7" fmla="*/ 10800 h 21600"/>
                  <a:gd name="T8" fmla="*/ 4374 w 21600"/>
                  <a:gd name="T9" fmla="*/ 3964 h 21600"/>
                  <a:gd name="T10" fmla="*/ 17841 w 21600"/>
                  <a:gd name="T11" fmla="*/ 17635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9689" y="1725"/>
                    </a:moveTo>
                    <a:lnTo>
                      <a:pt x="10304" y="85"/>
                    </a:lnTo>
                    <a:lnTo>
                      <a:pt x="11637" y="85"/>
                    </a:lnTo>
                    <a:lnTo>
                      <a:pt x="12303" y="1777"/>
                    </a:lnTo>
                    <a:lnTo>
                      <a:pt x="13072" y="1931"/>
                    </a:lnTo>
                    <a:lnTo>
                      <a:pt x="14303" y="598"/>
                    </a:lnTo>
                    <a:lnTo>
                      <a:pt x="15533" y="1110"/>
                    </a:lnTo>
                    <a:lnTo>
                      <a:pt x="15584" y="2905"/>
                    </a:lnTo>
                    <a:lnTo>
                      <a:pt x="16405" y="3520"/>
                    </a:lnTo>
                    <a:lnTo>
                      <a:pt x="17891" y="2751"/>
                    </a:lnTo>
                    <a:lnTo>
                      <a:pt x="18917" y="3674"/>
                    </a:lnTo>
                    <a:lnTo>
                      <a:pt x="18199" y="5314"/>
                    </a:lnTo>
                    <a:lnTo>
                      <a:pt x="18763" y="6083"/>
                    </a:lnTo>
                    <a:lnTo>
                      <a:pt x="20403" y="6032"/>
                    </a:lnTo>
                    <a:lnTo>
                      <a:pt x="20865" y="7211"/>
                    </a:lnTo>
                    <a:lnTo>
                      <a:pt x="19737" y="8185"/>
                    </a:lnTo>
                    <a:lnTo>
                      <a:pt x="20096" y="9723"/>
                    </a:lnTo>
                    <a:lnTo>
                      <a:pt x="21634" y="10287"/>
                    </a:lnTo>
                    <a:lnTo>
                      <a:pt x="21582" y="11620"/>
                    </a:lnTo>
                    <a:lnTo>
                      <a:pt x="20147" y="12184"/>
                    </a:lnTo>
                    <a:lnTo>
                      <a:pt x="19942" y="13158"/>
                    </a:lnTo>
                    <a:lnTo>
                      <a:pt x="21070" y="14234"/>
                    </a:lnTo>
                    <a:lnTo>
                      <a:pt x="20608" y="15362"/>
                    </a:lnTo>
                    <a:lnTo>
                      <a:pt x="19019" y="15465"/>
                    </a:lnTo>
                    <a:lnTo>
                      <a:pt x="18404" y="16439"/>
                    </a:lnTo>
                    <a:lnTo>
                      <a:pt x="19122" y="17925"/>
                    </a:lnTo>
                    <a:lnTo>
                      <a:pt x="18096" y="18797"/>
                    </a:lnTo>
                    <a:lnTo>
                      <a:pt x="16763" y="18284"/>
                    </a:lnTo>
                    <a:lnTo>
                      <a:pt x="15431" y="19002"/>
                    </a:lnTo>
                    <a:lnTo>
                      <a:pt x="15277" y="20848"/>
                    </a:lnTo>
                    <a:lnTo>
                      <a:pt x="14149" y="21155"/>
                    </a:lnTo>
                    <a:lnTo>
                      <a:pt x="13021" y="19925"/>
                    </a:lnTo>
                    <a:lnTo>
                      <a:pt x="12252" y="20181"/>
                    </a:lnTo>
                    <a:lnTo>
                      <a:pt x="11739" y="21668"/>
                    </a:lnTo>
                    <a:lnTo>
                      <a:pt x="10201" y="21668"/>
                    </a:lnTo>
                    <a:lnTo>
                      <a:pt x="9740" y="20130"/>
                    </a:lnTo>
                    <a:lnTo>
                      <a:pt x="8253" y="19771"/>
                    </a:lnTo>
                    <a:lnTo>
                      <a:pt x="7125" y="21001"/>
                    </a:lnTo>
                    <a:lnTo>
                      <a:pt x="5895" y="20489"/>
                    </a:lnTo>
                    <a:lnTo>
                      <a:pt x="5946" y="18592"/>
                    </a:lnTo>
                    <a:lnTo>
                      <a:pt x="5177" y="18131"/>
                    </a:lnTo>
                    <a:lnTo>
                      <a:pt x="3383" y="18848"/>
                    </a:lnTo>
                    <a:lnTo>
                      <a:pt x="2614" y="17874"/>
                    </a:lnTo>
                    <a:lnTo>
                      <a:pt x="3383" y="16182"/>
                    </a:lnTo>
                    <a:lnTo>
                      <a:pt x="2922" y="15465"/>
                    </a:lnTo>
                    <a:lnTo>
                      <a:pt x="922" y="15516"/>
                    </a:lnTo>
                    <a:lnTo>
                      <a:pt x="512" y="14234"/>
                    </a:lnTo>
                    <a:lnTo>
                      <a:pt x="1948" y="12901"/>
                    </a:lnTo>
                    <a:lnTo>
                      <a:pt x="1896" y="12184"/>
                    </a:lnTo>
                    <a:lnTo>
                      <a:pt x="0" y="11415"/>
                    </a:lnTo>
                    <a:lnTo>
                      <a:pt x="51" y="10031"/>
                    </a:lnTo>
                    <a:lnTo>
                      <a:pt x="1948" y="9313"/>
                    </a:lnTo>
                    <a:lnTo>
                      <a:pt x="2101" y="8595"/>
                    </a:lnTo>
                    <a:lnTo>
                      <a:pt x="615" y="7160"/>
                    </a:lnTo>
                    <a:lnTo>
                      <a:pt x="1127" y="5878"/>
                    </a:lnTo>
                    <a:lnTo>
                      <a:pt x="3178" y="5981"/>
                    </a:lnTo>
                    <a:lnTo>
                      <a:pt x="3588" y="5417"/>
                    </a:lnTo>
                    <a:lnTo>
                      <a:pt x="2819" y="3520"/>
                    </a:lnTo>
                    <a:lnTo>
                      <a:pt x="3742" y="2597"/>
                    </a:lnTo>
                    <a:lnTo>
                      <a:pt x="5536" y="3417"/>
                    </a:lnTo>
                    <a:lnTo>
                      <a:pt x="6049" y="3058"/>
                    </a:lnTo>
                    <a:lnTo>
                      <a:pt x="6100" y="1264"/>
                    </a:lnTo>
                    <a:lnTo>
                      <a:pt x="7228" y="700"/>
                    </a:lnTo>
                    <a:lnTo>
                      <a:pt x="8510" y="2033"/>
                    </a:lnTo>
                    <a:lnTo>
                      <a:pt x="9689" y="1725"/>
                    </a:lnTo>
                    <a:close/>
                    <a:moveTo>
                      <a:pt x="10817" y="14422"/>
                    </a:moveTo>
                    <a:lnTo>
                      <a:pt x="11175" y="14388"/>
                    </a:lnTo>
                    <a:lnTo>
                      <a:pt x="11534" y="14354"/>
                    </a:lnTo>
                    <a:lnTo>
                      <a:pt x="11893" y="14268"/>
                    </a:lnTo>
                    <a:lnTo>
                      <a:pt x="12218" y="14166"/>
                    </a:lnTo>
                    <a:lnTo>
                      <a:pt x="12508" y="13995"/>
                    </a:lnTo>
                    <a:lnTo>
                      <a:pt x="12816" y="13807"/>
                    </a:lnTo>
                    <a:lnTo>
                      <a:pt x="13106" y="13602"/>
                    </a:lnTo>
                    <a:lnTo>
                      <a:pt x="13329" y="13380"/>
                    </a:lnTo>
                    <a:lnTo>
                      <a:pt x="13568" y="13106"/>
                    </a:lnTo>
                    <a:lnTo>
                      <a:pt x="13790" y="12850"/>
                    </a:lnTo>
                    <a:lnTo>
                      <a:pt x="13961" y="12560"/>
                    </a:lnTo>
                    <a:lnTo>
                      <a:pt x="14115" y="12269"/>
                    </a:lnTo>
                    <a:lnTo>
                      <a:pt x="14217" y="11927"/>
                    </a:lnTo>
                    <a:lnTo>
                      <a:pt x="14320" y="11568"/>
                    </a:lnTo>
                    <a:lnTo>
                      <a:pt x="14388" y="11210"/>
                    </a:lnTo>
                    <a:lnTo>
                      <a:pt x="14388" y="10851"/>
                    </a:lnTo>
                    <a:lnTo>
                      <a:pt x="14388" y="10492"/>
                    </a:lnTo>
                    <a:lnTo>
                      <a:pt x="14320" y="10133"/>
                    </a:lnTo>
                    <a:lnTo>
                      <a:pt x="14217" y="9808"/>
                    </a:lnTo>
                    <a:lnTo>
                      <a:pt x="14115" y="9467"/>
                    </a:lnTo>
                    <a:lnTo>
                      <a:pt x="13961" y="9142"/>
                    </a:lnTo>
                    <a:lnTo>
                      <a:pt x="13790" y="8851"/>
                    </a:lnTo>
                    <a:lnTo>
                      <a:pt x="13568" y="8595"/>
                    </a:lnTo>
                    <a:lnTo>
                      <a:pt x="13329" y="8322"/>
                    </a:lnTo>
                    <a:lnTo>
                      <a:pt x="13106" y="8100"/>
                    </a:lnTo>
                    <a:lnTo>
                      <a:pt x="12816" y="7894"/>
                    </a:lnTo>
                    <a:lnTo>
                      <a:pt x="12508" y="7741"/>
                    </a:lnTo>
                    <a:lnTo>
                      <a:pt x="12218" y="7570"/>
                    </a:lnTo>
                    <a:lnTo>
                      <a:pt x="11893" y="7433"/>
                    </a:lnTo>
                    <a:lnTo>
                      <a:pt x="11534" y="7382"/>
                    </a:lnTo>
                    <a:lnTo>
                      <a:pt x="11175" y="7313"/>
                    </a:lnTo>
                    <a:lnTo>
                      <a:pt x="10817" y="7313"/>
                    </a:lnTo>
                    <a:lnTo>
                      <a:pt x="10441" y="7313"/>
                    </a:lnTo>
                    <a:lnTo>
                      <a:pt x="10082" y="7382"/>
                    </a:lnTo>
                    <a:lnTo>
                      <a:pt x="9757" y="7433"/>
                    </a:lnTo>
                    <a:lnTo>
                      <a:pt x="9432" y="7570"/>
                    </a:lnTo>
                    <a:lnTo>
                      <a:pt x="9142" y="7741"/>
                    </a:lnTo>
                    <a:lnTo>
                      <a:pt x="8834" y="7894"/>
                    </a:lnTo>
                    <a:lnTo>
                      <a:pt x="8544" y="8100"/>
                    </a:lnTo>
                    <a:lnTo>
                      <a:pt x="8287" y="8322"/>
                    </a:lnTo>
                    <a:lnTo>
                      <a:pt x="8048" y="8595"/>
                    </a:lnTo>
                    <a:lnTo>
                      <a:pt x="7860" y="8851"/>
                    </a:lnTo>
                    <a:lnTo>
                      <a:pt x="7689" y="9142"/>
                    </a:lnTo>
                    <a:lnTo>
                      <a:pt x="7536" y="9467"/>
                    </a:lnTo>
                    <a:lnTo>
                      <a:pt x="7399" y="9808"/>
                    </a:lnTo>
                    <a:lnTo>
                      <a:pt x="7331" y="10133"/>
                    </a:lnTo>
                    <a:lnTo>
                      <a:pt x="7262" y="10492"/>
                    </a:lnTo>
                    <a:lnTo>
                      <a:pt x="7262" y="10851"/>
                    </a:lnTo>
                    <a:lnTo>
                      <a:pt x="7262" y="11210"/>
                    </a:lnTo>
                    <a:lnTo>
                      <a:pt x="7331" y="11568"/>
                    </a:lnTo>
                    <a:lnTo>
                      <a:pt x="7399" y="11927"/>
                    </a:lnTo>
                    <a:lnTo>
                      <a:pt x="7536" y="12269"/>
                    </a:lnTo>
                    <a:lnTo>
                      <a:pt x="7689" y="12560"/>
                    </a:lnTo>
                    <a:lnTo>
                      <a:pt x="7860" y="12850"/>
                    </a:lnTo>
                    <a:lnTo>
                      <a:pt x="8048" y="13106"/>
                    </a:lnTo>
                    <a:lnTo>
                      <a:pt x="8287" y="13380"/>
                    </a:lnTo>
                    <a:lnTo>
                      <a:pt x="8544" y="13602"/>
                    </a:lnTo>
                    <a:lnTo>
                      <a:pt x="8834" y="13807"/>
                    </a:lnTo>
                    <a:lnTo>
                      <a:pt x="9142" y="13995"/>
                    </a:lnTo>
                    <a:lnTo>
                      <a:pt x="9432" y="14166"/>
                    </a:lnTo>
                    <a:lnTo>
                      <a:pt x="9757" y="14268"/>
                    </a:lnTo>
                    <a:lnTo>
                      <a:pt x="10082" y="14354"/>
                    </a:lnTo>
                    <a:lnTo>
                      <a:pt x="10441" y="14388"/>
                    </a:lnTo>
                    <a:lnTo>
                      <a:pt x="10817" y="1442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miter lim="800000"/>
                <a:headEnd/>
                <a:tailEnd/>
              </a:ln>
              <a:effectLst/>
              <a:scene3d>
                <a:camera prst="legacyPerspectiveFront">
                  <a:rot lat="20099999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5" name="AutoShape 154">
            <a:extLst>
              <a:ext uri="{FF2B5EF4-FFF2-40B4-BE49-F238E27FC236}">
                <a16:creationId xmlns:a16="http://schemas.microsoft.com/office/drawing/2014/main" id="{0C3D521F-E8E7-0897-EBEA-4A850D96E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225" y="2873299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75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2</a:t>
            </a:r>
            <a:r>
              <a:rPr lang="vi-VN">
                <a:cs typeface="Arial" panose="020B0604020202020204" pitchFamily="34" charset="0"/>
              </a:rPr>
              <a:t>. </a:t>
            </a:r>
            <a:r>
              <a:rPr lang="en-US">
                <a:cs typeface="Arial" panose="020B0604020202020204" pitchFamily="34" charset="0"/>
              </a:rPr>
              <a:t>MỘT SỐ KHÁI NIỆM CƠ BẢN VỀ THUẬT TOÁN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30497" y="975069"/>
            <a:ext cx="11037960" cy="4931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Độ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phức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tạp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của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thuật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toán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:</a:t>
            </a:r>
          </a:p>
          <a:p>
            <a:pPr marL="640080" lvl="1" indent="-274320"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Khi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nói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đến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hiệu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quả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của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một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thuật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toán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, ta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quan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tâm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đến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chi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phí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cần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dùng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để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thực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hiện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nó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:</a:t>
            </a:r>
          </a:p>
          <a:p>
            <a:pPr marL="1371588" lvl="2" indent="-457200">
              <a:lnSpc>
                <a:spcPct val="140000"/>
              </a:lnSpc>
              <a:buFont typeface="Wingdings" panose="05000000000000000000" pitchFamily="2" charset="2"/>
              <a:buAutoNum type="arabicParenR"/>
            </a:pP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Dễ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hiểu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dễ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cài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đặt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dễ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sửa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đổi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?</a:t>
            </a:r>
          </a:p>
          <a:p>
            <a:pPr marL="1371588" lvl="2" indent="-457200">
              <a:lnSpc>
                <a:spcPct val="140000"/>
              </a:lnSpc>
              <a:buFont typeface="Wingdings" panose="05000000000000000000" pitchFamily="2" charset="2"/>
              <a:buAutoNum type="arabicParenR"/>
            </a:pP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Thời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gian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sử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dụng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CPU ? </a:t>
            </a:r>
            <a:r>
              <a:rPr lang="en-US" altLang="en-US" sz="2200" b="1">
                <a:solidFill>
                  <a:srgbClr val="C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THỜI GIAN</a:t>
            </a:r>
          </a:p>
          <a:p>
            <a:pPr marL="1371588" lvl="2" indent="-457200">
              <a:lnSpc>
                <a:spcPct val="140000"/>
              </a:lnSpc>
              <a:buFont typeface="Wingdings" panose="05000000000000000000" pitchFamily="2" charset="2"/>
              <a:buAutoNum type="arabicParenR"/>
            </a:pP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Tài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nguyên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bộ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nhớ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? </a:t>
            </a:r>
            <a:r>
              <a:rPr lang="en-US" altLang="en-US" sz="2200" b="1">
                <a:solidFill>
                  <a:srgbClr val="C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BỘ NHỚ</a:t>
            </a:r>
          </a:p>
          <a:p>
            <a:pPr marL="0" indent="0">
              <a:lnSpc>
                <a:spcPct val="140000"/>
              </a:lnSpc>
              <a:buNone/>
            </a:pPr>
            <a:endParaRPr lang="en-US" altLang="en-US" sz="2200">
              <a:solidFill>
                <a:srgbClr val="002060"/>
              </a:solidFill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914400" lvl="1" indent="-457200">
              <a:lnSpc>
                <a:spcPct val="140000"/>
              </a:lnSpc>
              <a:buNone/>
            </a:pPr>
            <a:endParaRPr lang="en-US" altLang="en-US" sz="2200">
              <a:solidFill>
                <a:srgbClr val="002060"/>
              </a:solidFill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533400" indent="-533400">
              <a:lnSpc>
                <a:spcPct val="140000"/>
              </a:lnSpc>
              <a:buNone/>
            </a:pPr>
            <a:endParaRPr lang="en-US" altLang="en-US" sz="220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274320" indent="-274320"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220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995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2</a:t>
            </a:r>
            <a:r>
              <a:rPr lang="vi-VN">
                <a:cs typeface="Arial" panose="020B0604020202020204" pitchFamily="34" charset="0"/>
              </a:rPr>
              <a:t>. </a:t>
            </a:r>
            <a:r>
              <a:rPr lang="en-US">
                <a:cs typeface="Arial" panose="020B0604020202020204" pitchFamily="34" charset="0"/>
              </a:rPr>
              <a:t>MỘT SỐ KHÁI NIỆM CƠ BẢN VỀ THUẬT TOÁN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30496" y="975069"/>
            <a:ext cx="10815769" cy="5547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Độ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phức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tạp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của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thuật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toán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:</a:t>
            </a:r>
          </a:p>
          <a:p>
            <a:pPr marL="800089" lvl="1" indent="-3429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Làm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thế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nào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để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đo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được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thời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gian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tính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?</a:t>
            </a:r>
          </a:p>
          <a:p>
            <a:pPr marL="1097280" lvl="2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</a:pP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Thời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gian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tính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của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thuật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toán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phụ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thuộc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vào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dữ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liệu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vào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(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kích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thước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tăng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, </a:t>
            </a:r>
            <a:b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</a:b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thì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thời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gian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tăng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).</a:t>
            </a:r>
          </a:p>
          <a:p>
            <a:pPr marL="1097280" lvl="2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</a:pP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V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ì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v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ậy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,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người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ta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tìm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cách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đánh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giá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thời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gian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tính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của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thuật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toán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bởi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một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hàm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của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độ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dài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dữ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liệu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đầu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vào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.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Tuy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nhiên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,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trong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một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số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trường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hợp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,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kích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thước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dữ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liệu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đầu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vào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là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như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nhau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,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nhưng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thời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gian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tính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lại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rất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khác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nhau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.</a:t>
            </a:r>
          </a:p>
          <a:p>
            <a:pPr marL="1280160" lvl="3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Ví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dụ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: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Để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tìm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số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nguyên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tố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đầu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tiên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có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trong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dãy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: ta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duyệt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dãy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từ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trái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sang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phải</a:t>
            </a:r>
            <a:endParaRPr lang="en-US" altLang="en-US" sz="2000" b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1314450" lvl="3" indent="0" eaLnBrk="1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Dãy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1:  3   9    8    12   15   20  (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thuật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toán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dừng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ngay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khi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xét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phần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tử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đầu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tiên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)</a:t>
            </a:r>
          </a:p>
          <a:p>
            <a:pPr marL="1314450" lvl="3" indent="0" eaLnBrk="1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Dãy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2:  9   8    3    12   15   20  (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thuật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toán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dừng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khi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xét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phần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tử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thứ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ba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)</a:t>
            </a:r>
          </a:p>
          <a:p>
            <a:pPr marL="1314450" lvl="3" indent="0" eaLnBrk="1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Dãy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3:  9   8   12   15   20   3    (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thuật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toán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dừng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khi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xét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phần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tử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cuối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</a:rPr>
              <a:t>cùng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</a:rPr>
              <a:t>)</a:t>
            </a:r>
          </a:p>
          <a:p>
            <a:pPr marL="1314450" lvl="3" indent="0" eaLnBrk="1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 3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loại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thời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gian</a:t>
            </a:r>
            <a:r>
              <a:rPr lang="en-US" altLang="en-US" sz="2000" b="0">
                <a:solidFill>
                  <a:srgbClr val="00206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2000" b="0" err="1">
                <a:solidFill>
                  <a:srgbClr val="00206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tính</a:t>
            </a:r>
            <a:endParaRPr lang="en-US" sz="220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23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2</a:t>
            </a:r>
            <a:r>
              <a:rPr lang="vi-VN">
                <a:cs typeface="Arial" panose="020B0604020202020204" pitchFamily="34" charset="0"/>
              </a:rPr>
              <a:t>. </a:t>
            </a:r>
            <a:r>
              <a:rPr lang="en-US">
                <a:cs typeface="Arial" panose="020B0604020202020204" pitchFamily="34" charset="0"/>
              </a:rPr>
              <a:t>MỘT SỐ KHÁI NIỆM CƠ BẢN VỀ THUẬT TOÁN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30496" y="975069"/>
            <a:ext cx="10849953" cy="490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Các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loại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thời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gian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tính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của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thuật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toán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:</a:t>
            </a:r>
          </a:p>
          <a:p>
            <a:pPr marL="640080" lvl="1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Thời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gian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tính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tốt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nhất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(Best-case)</a:t>
            </a:r>
          </a:p>
          <a:p>
            <a:pPr marL="365760" lvl="1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2200">
                <a:cs typeface="Times New Roman" panose="02020603050405020304" pitchFamily="18" charset="0"/>
              </a:rPr>
              <a:t>T(</a:t>
            </a:r>
            <a:r>
              <a:rPr lang="en-US" altLang="en-US" sz="2200" i="1">
                <a:cs typeface="Times New Roman" panose="02020603050405020304" pitchFamily="18" charset="0"/>
              </a:rPr>
              <a:t>n</a:t>
            </a:r>
            <a:r>
              <a:rPr lang="en-US" altLang="en-US" sz="2200">
                <a:cs typeface="Times New Roman" panose="02020603050405020304" pitchFamily="18" charset="0"/>
              </a:rPr>
              <a:t>): t</a:t>
            </a:r>
            <a:r>
              <a:rPr lang="vi-VN" sz="2200">
                <a:cs typeface="Times New Roman" panose="02020603050405020304" pitchFamily="18" charset="0"/>
              </a:rPr>
              <a:t>hời gian tối thiểu cần thiết để thực hiện thuật toán với mọi bộ dữ liệu đầu vào kích thước </a:t>
            </a:r>
            <a:r>
              <a:rPr lang="vi-VN" sz="2200" i="1">
                <a:cs typeface="Times New Roman" panose="02020603050405020304" pitchFamily="18" charset="0"/>
              </a:rPr>
              <a:t>n</a:t>
            </a:r>
            <a:r>
              <a:rPr lang="vi-VN" sz="2200">
                <a:cs typeface="Times New Roman" panose="02020603050405020304" pitchFamily="18" charset="0"/>
              </a:rPr>
              <a:t>. </a:t>
            </a:r>
            <a:endParaRPr lang="en-US" sz="2200">
              <a:cs typeface="Times New Roman" panose="02020603050405020304" pitchFamily="18" charset="0"/>
            </a:endParaRPr>
          </a:p>
          <a:p>
            <a:pPr marL="640080" lvl="1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Thời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gian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tính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trung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bình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(Average-case)</a:t>
            </a:r>
          </a:p>
          <a:p>
            <a:pPr marL="365760" lvl="1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2200">
                <a:cs typeface="Times New Roman" panose="02020603050405020304" pitchFamily="18" charset="0"/>
              </a:rPr>
              <a:t>T(</a:t>
            </a:r>
            <a:r>
              <a:rPr lang="en-US" altLang="en-US" sz="2200" i="1">
                <a:cs typeface="Times New Roman" panose="02020603050405020304" pitchFamily="18" charset="0"/>
              </a:rPr>
              <a:t>n</a:t>
            </a:r>
            <a:r>
              <a:rPr lang="en-US" altLang="en-US" sz="2200">
                <a:cs typeface="Times New Roman" panose="02020603050405020304" pitchFamily="18" charset="0"/>
              </a:rPr>
              <a:t>): t</a:t>
            </a:r>
            <a:r>
              <a:rPr lang="vi-VN" sz="2200">
                <a:cs typeface="Times New Roman" panose="02020603050405020304" pitchFamily="18" charset="0"/>
              </a:rPr>
              <a:t>hời gian trung bình cần thiết để thực hiện thuật toán trên tập hữu hạn các </a:t>
            </a:r>
            <a:br>
              <a:rPr lang="en-US" sz="2200">
                <a:cs typeface="Times New Roman" panose="02020603050405020304" pitchFamily="18" charset="0"/>
              </a:rPr>
            </a:br>
            <a:r>
              <a:rPr lang="vi-VN" sz="2200">
                <a:cs typeface="Times New Roman" panose="02020603050405020304" pitchFamily="18" charset="0"/>
              </a:rPr>
              <a:t>đầu vào kích thước </a:t>
            </a:r>
            <a:r>
              <a:rPr lang="vi-VN" sz="2200" i="1">
                <a:cs typeface="Times New Roman" panose="02020603050405020304" pitchFamily="18" charset="0"/>
              </a:rPr>
              <a:t>n</a:t>
            </a:r>
            <a:r>
              <a:rPr lang="vi-VN" sz="2200">
                <a:cs typeface="Times New Roman" panose="02020603050405020304" pitchFamily="18" charset="0"/>
              </a:rPr>
              <a:t>. </a:t>
            </a:r>
            <a:endParaRPr lang="en-US" sz="2200">
              <a:cs typeface="Times New Roman" panose="02020603050405020304" pitchFamily="18" charset="0"/>
            </a:endParaRPr>
          </a:p>
          <a:p>
            <a:pPr marL="640080" lvl="1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Thời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gian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tính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tồi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nhất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(Worst-case)</a:t>
            </a:r>
          </a:p>
          <a:p>
            <a:pPr marL="365760" lvl="1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2200">
                <a:cs typeface="Times New Roman" panose="02020603050405020304" pitchFamily="18" charset="0"/>
              </a:rPr>
              <a:t>T(</a:t>
            </a:r>
            <a:r>
              <a:rPr lang="en-US" altLang="en-US" sz="2200" i="1">
                <a:cs typeface="Times New Roman" panose="02020603050405020304" pitchFamily="18" charset="0"/>
              </a:rPr>
              <a:t>n</a:t>
            </a:r>
            <a:r>
              <a:rPr lang="en-US" altLang="en-US" sz="2200">
                <a:cs typeface="Times New Roman" panose="02020603050405020304" pitchFamily="18" charset="0"/>
              </a:rPr>
              <a:t>): t</a:t>
            </a:r>
            <a:r>
              <a:rPr lang="vi-VN" sz="2200">
                <a:cs typeface="Times New Roman" panose="02020603050405020304" pitchFamily="18" charset="0"/>
              </a:rPr>
              <a:t>hời gian nhiều nhất cần thiết để thực hiện thuật toán với mọi bộ dữ liệu đầu vào kích thước </a:t>
            </a:r>
            <a:r>
              <a:rPr lang="vi-VN" sz="2200" i="1">
                <a:cs typeface="Times New Roman" panose="02020603050405020304" pitchFamily="18" charset="0"/>
              </a:rPr>
              <a:t>n</a:t>
            </a:r>
            <a:r>
              <a:rPr lang="en-US" sz="2200" i="1">
                <a:cs typeface="Times New Roman" panose="02020603050405020304" pitchFamily="18" charset="0"/>
              </a:rPr>
              <a:t>.</a:t>
            </a:r>
            <a:endParaRPr lang="vi-VN" sz="220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829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2</a:t>
            </a:r>
            <a:r>
              <a:rPr lang="vi-VN">
                <a:cs typeface="Arial" panose="020B0604020202020204" pitchFamily="34" charset="0"/>
              </a:rPr>
              <a:t>. </a:t>
            </a:r>
            <a:r>
              <a:rPr lang="en-US">
                <a:cs typeface="Arial" panose="020B0604020202020204" pitchFamily="34" charset="0"/>
              </a:rPr>
              <a:t>MỘT SỐ KHÁI NIỆM CƠ BẢN VỀ THUẬT TOÁN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30496" y="975069"/>
            <a:ext cx="11275265" cy="444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en-US" sz="2200" err="1">
                <a:cs typeface="Times New Roman" panose="02020603050405020304" pitchFamily="18" charset="0"/>
              </a:rPr>
              <a:t>Có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hai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cách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để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đánh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giá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thời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gian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tính</a:t>
            </a:r>
            <a:r>
              <a:rPr lang="en-US" altLang="en-US" sz="2200">
                <a:cs typeface="Times New Roman" panose="02020603050405020304" pitchFamily="18" charset="0"/>
              </a:rPr>
              <a:t>:</a:t>
            </a:r>
          </a:p>
          <a:p>
            <a:pPr marL="800089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Từ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thời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gian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chạy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thực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nghiệm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: </a:t>
            </a:r>
          </a:p>
          <a:p>
            <a:pPr marL="1257277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2200" err="1">
                <a:cs typeface="Times New Roman" panose="02020603050405020304" pitchFamily="18" charset="0"/>
              </a:rPr>
              <a:t>cài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đặt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thuật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toán</a:t>
            </a:r>
            <a:r>
              <a:rPr lang="en-US" altLang="en-US" sz="2200">
                <a:cs typeface="Times New Roman" panose="02020603050405020304" pitchFamily="18" charset="0"/>
              </a:rPr>
              <a:t>, </a:t>
            </a:r>
            <a:r>
              <a:rPr lang="en-US" altLang="en-US" sz="2200" err="1">
                <a:cs typeface="Times New Roman" panose="02020603050405020304" pitchFamily="18" charset="0"/>
              </a:rPr>
              <a:t>rồi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chọn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các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bộ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dữ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liệu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đầu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vào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thử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nghiệm</a:t>
            </a:r>
            <a:endParaRPr lang="en-US" altLang="en-US" sz="2200">
              <a:cs typeface="Times New Roman" panose="02020603050405020304" pitchFamily="18" charset="0"/>
            </a:endParaRPr>
          </a:p>
          <a:p>
            <a:pPr marL="1257277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2200" err="1">
                <a:cs typeface="Times New Roman" panose="02020603050405020304" pitchFamily="18" charset="0"/>
              </a:rPr>
              <a:t>chạy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chương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trình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với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các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dữ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liệu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đầu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vào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kích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thước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khác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nhau</a:t>
            </a:r>
            <a:endParaRPr lang="en-US" altLang="en-US" sz="2200">
              <a:cs typeface="Times New Roman" panose="02020603050405020304" pitchFamily="18" charset="0"/>
            </a:endParaRPr>
          </a:p>
          <a:p>
            <a:pPr marL="1257277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2200" err="1">
                <a:cs typeface="Times New Roman" panose="02020603050405020304" pitchFamily="18" charset="0"/>
              </a:rPr>
              <a:t>sử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dụng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hàm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>
                <a:solidFill>
                  <a:schemeClr val="hlink"/>
                </a:solidFill>
                <a:cs typeface="Times New Roman" panose="02020603050405020304" pitchFamily="18" charset="0"/>
              </a:rPr>
              <a:t>clock( )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để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đo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thời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gian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chạy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chương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trình</a:t>
            </a:r>
            <a:endParaRPr lang="en-US" altLang="en-US" sz="2200">
              <a:cs typeface="Times New Roman" panose="02020603050405020304" pitchFamily="18" charset="0"/>
            </a:endParaRPr>
          </a:p>
          <a:p>
            <a:pPr marL="800089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en-US" sz="2200">
              <a:cs typeface="Times New Roman" panose="02020603050405020304" pitchFamily="18" charset="0"/>
            </a:endParaRPr>
          </a:p>
          <a:p>
            <a:pPr marL="800089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en-US" sz="2200">
              <a:cs typeface="Times New Roman" panose="02020603050405020304" pitchFamily="18" charset="0"/>
            </a:endParaRPr>
          </a:p>
          <a:p>
            <a:pPr marL="800089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en-US" sz="2200">
              <a:cs typeface="Times New Roman" panose="02020603050405020304" pitchFamily="18" charset="0"/>
            </a:endParaRPr>
          </a:p>
          <a:p>
            <a:pPr marL="800089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en-US" sz="2200">
              <a:cs typeface="Times New Roman" panose="02020603050405020304" pitchFamily="18" charset="0"/>
            </a:endParaRPr>
          </a:p>
          <a:p>
            <a:pPr marL="800089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Lý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thuyết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: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khái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niệm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xấp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xỉ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tiệm</a:t>
            </a:r>
            <a:r>
              <a:rPr lang="en-US" altLang="en-US" sz="2200" b="1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 New Roman" panose="02020603050405020304" pitchFamily="18" charset="0"/>
              </a:rPr>
              <a:t>cận</a:t>
            </a:r>
            <a:endParaRPr lang="en-US" altLang="en-US" sz="2200" b="1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E1235A-BA07-202F-9898-B1D0CE964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999" y="3365231"/>
            <a:ext cx="7382742" cy="1371600"/>
          </a:xfrm>
          <a:prstGeom prst="rect">
            <a:avLst/>
          </a:prstGeom>
          <a:ln w="63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194413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5394291" cy="1934307"/>
          </a:xfrm>
        </p:spPr>
        <p:txBody>
          <a:bodyPr/>
          <a:lstStyle/>
          <a:p>
            <a:r>
              <a:rPr lang="en-US"/>
              <a:t>CẤU TRÚC DỮ LIỆU VÀ GIẢI THUẬT</a:t>
            </a:r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cs typeface="Arial" panose="020B0604020202020204" pitchFamily="34" charset="0"/>
              </a:rPr>
              <a:t>NỘI DUNG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411480" indent="-41148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Ví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dụ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minh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họa</a:t>
            </a:r>
            <a:endParaRPr lang="en-US" b="1">
              <a:solidFill>
                <a:srgbClr val="002060"/>
              </a:solidFill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solidFill>
                  <a:srgbClr val="002060"/>
                </a:solidFill>
                <a:cs typeface="Arial"/>
              </a:rPr>
              <a:t>2. 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Một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số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khái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niệm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cơ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bản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về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thuật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toán</a:t>
            </a:r>
            <a:endParaRPr lang="en-US" b="1">
              <a:solidFill>
                <a:srgbClr val="002060"/>
              </a:solidFill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solidFill>
                  <a:srgbClr val="FF0000"/>
                </a:solidFill>
                <a:cs typeface="Arial"/>
              </a:rPr>
              <a:t>3. 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Ký</a:t>
            </a:r>
            <a:r>
              <a:rPr lang="en-US" b="1">
                <a:solidFill>
                  <a:srgbClr val="FF0000"/>
                </a:solidFill>
                <a:cs typeface="Arial"/>
              </a:rPr>
              <a:t>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hiệu</a:t>
            </a:r>
            <a:r>
              <a:rPr lang="en-US" b="1">
                <a:solidFill>
                  <a:srgbClr val="FF0000"/>
                </a:solidFill>
                <a:cs typeface="Arial"/>
              </a:rPr>
              <a:t>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tiệm</a:t>
            </a:r>
            <a:r>
              <a:rPr lang="en-US" b="1">
                <a:solidFill>
                  <a:srgbClr val="FF0000"/>
                </a:solidFill>
                <a:cs typeface="Arial"/>
              </a:rPr>
              <a:t>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cận</a:t>
            </a:r>
            <a:endParaRPr lang="en-US" b="1">
              <a:solidFill>
                <a:srgbClr val="FF0000"/>
              </a:solidFill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solidFill>
                  <a:srgbClr val="002060"/>
                </a:solidFill>
                <a:cs typeface="Arial"/>
              </a:rPr>
              <a:t>4. 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Kỹ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thuật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phân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tích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thuật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toán</a:t>
            </a:r>
            <a:endParaRPr lang="en-US" b="1">
              <a:solidFill>
                <a:srgbClr val="00206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2521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3</a:t>
            </a:r>
            <a:r>
              <a:rPr lang="vi-VN">
                <a:cs typeface="Arial" panose="020B0604020202020204" pitchFamily="34" charset="0"/>
              </a:rPr>
              <a:t>. </a:t>
            </a:r>
            <a:r>
              <a:rPr lang="en-US">
                <a:cs typeface="Arial" panose="020B0604020202020204" pitchFamily="34" charset="0"/>
              </a:rPr>
              <a:t>KÝ HIỆU TIỆM CẬN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>
            <a:spLocks noGrp="1"/>
          </p:cNvSpPr>
          <p:nvPr>
            <p:ph sz="quarter" idx="13"/>
          </p:nvPr>
        </p:nvSpPr>
        <p:spPr>
          <a:xfrm>
            <a:off x="338736" y="1058844"/>
            <a:ext cx="11514528" cy="4026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200" err="1">
                <a:cs typeface="Times New Roman" panose="02020603050405020304" pitchFamily="18" charset="0"/>
              </a:rPr>
              <a:t>Các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ký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hiệu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tiệm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cận</a:t>
            </a:r>
            <a:r>
              <a:rPr lang="en-US" altLang="en-US" sz="2200">
                <a:cs typeface="Times New Roman" panose="02020603050405020304" pitchFamily="18" charset="0"/>
              </a:rPr>
              <a:t> (asymptotic notation):</a:t>
            </a:r>
          </a:p>
          <a:p>
            <a:pPr marL="0" lvl="4" indent="0" algn="ctr">
              <a:spcAft>
                <a:spcPts val="600"/>
              </a:spcAft>
              <a:buNone/>
            </a:pPr>
            <a:r>
              <a:rPr lang="en-US" sz="3200" b="1">
                <a:solidFill>
                  <a:srgbClr val="C00000"/>
                </a:solidFill>
                <a:latin typeface="Symbol" pitchFamily="18" charset="2"/>
              </a:rPr>
              <a:t>Q</a:t>
            </a:r>
            <a:r>
              <a:rPr lang="en-US" sz="3200">
                <a:solidFill>
                  <a:srgbClr val="C00000"/>
                </a:solidFill>
              </a:rPr>
              <a:t>, </a:t>
            </a:r>
            <a:r>
              <a:rPr lang="en-US" sz="3200">
                <a:solidFill>
                  <a:srgbClr val="C00000"/>
                </a:solidFill>
                <a:latin typeface="Symbol" pitchFamily="18" charset="2"/>
              </a:rPr>
              <a:t>W, </a:t>
            </a:r>
            <a:r>
              <a:rPr lang="en-US" sz="3200" i="1">
                <a:solidFill>
                  <a:srgbClr val="C00000"/>
                </a:solidFill>
                <a:latin typeface="Times New Roman" charset="0"/>
              </a:rPr>
              <a:t>O</a:t>
            </a:r>
            <a:r>
              <a:rPr lang="en-US" altLang="en-US" sz="3200" b="1">
                <a:solidFill>
                  <a:srgbClr val="C00000"/>
                </a:solidFill>
              </a:rPr>
              <a:t>, </a:t>
            </a:r>
            <a:r>
              <a:rPr lang="en-US" altLang="en-US" sz="3200" b="1">
                <a:solidFill>
                  <a:srgbClr val="C00000"/>
                </a:solidFill>
                <a:latin typeface="Symbol" panose="05050102010706020507" pitchFamily="18" charset="2"/>
              </a:rPr>
              <a:t>w</a:t>
            </a:r>
            <a:endParaRPr lang="en-US" altLang="en-US" sz="3200" b="1">
              <a:solidFill>
                <a:srgbClr val="C00000"/>
              </a:solidFill>
            </a:endParaRPr>
          </a:p>
          <a:p>
            <a:pPr marL="800089" lvl="5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Được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sử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dụng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để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mô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tả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thời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gian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tính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của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thuật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toán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,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mô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tả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tốc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độ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tăng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của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thời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gian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chạy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phụ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thuộc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vào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kích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thước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dữ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liệu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đầu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vào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.  </a:t>
            </a:r>
          </a:p>
          <a:p>
            <a:pPr marL="800112" lvl="5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Ví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dụ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,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khi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nói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thời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gian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tính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của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thuật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toán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cỡ</a:t>
            </a:r>
            <a:r>
              <a:rPr lang="en-US" sz="2200" b="1">
                <a:solidFill>
                  <a:srgbClr val="002060"/>
                </a:solidFill>
              </a:rPr>
              <a:t> </a:t>
            </a:r>
            <a:r>
              <a:rPr lang="en-US" sz="2400" b="1">
                <a:solidFill>
                  <a:srgbClr val="002060"/>
                </a:solidFill>
                <a:latin typeface="Symbol" pitchFamily="18" charset="2"/>
              </a:rPr>
              <a:t>Q</a:t>
            </a:r>
            <a:r>
              <a:rPr lang="en-US" sz="2200" b="1">
                <a:solidFill>
                  <a:srgbClr val="002060"/>
                </a:solidFill>
              </a:rPr>
              <a:t>(</a:t>
            </a:r>
            <a:r>
              <a:rPr lang="en-US" sz="2200" i="1">
                <a:solidFill>
                  <a:srgbClr val="002060"/>
                </a:solidFill>
                <a:cs typeface="Times New Roman" panose="02020603050405020304" pitchFamily="18" charset="0"/>
              </a:rPr>
              <a:t>n</a:t>
            </a:r>
            <a:r>
              <a:rPr lang="en-US" sz="2200" baseline="30000">
                <a:solidFill>
                  <a:srgbClr val="002060"/>
                </a:solidFill>
                <a:cs typeface="Times New Roman" panose="02020603050405020304" pitchFamily="18" charset="0"/>
              </a:rPr>
              <a:t>2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),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tức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là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,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thời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gian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tính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tỉ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lệ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thuận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với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i="1">
                <a:solidFill>
                  <a:srgbClr val="002060"/>
                </a:solidFill>
                <a:cs typeface="Times New Roman" panose="02020603050405020304" pitchFamily="18" charset="0"/>
              </a:rPr>
              <a:t>n</a:t>
            </a:r>
            <a:r>
              <a:rPr lang="en-US" sz="2200" baseline="30000">
                <a:solidFill>
                  <a:srgbClr val="002060"/>
                </a:solidFill>
                <a:cs typeface="Times New Roman" panose="02020603050405020304" pitchFamily="18" charset="0"/>
              </a:rPr>
              <a:t>2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cộng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thêm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các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đa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thức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bậc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thấp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hơn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.</a:t>
            </a:r>
            <a:endParaRPr lang="en-US" altLang="en-US" sz="220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en-US" sz="220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909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3</a:t>
            </a:r>
            <a:r>
              <a:rPr lang="vi-VN">
                <a:cs typeface="Arial" panose="020B0604020202020204" pitchFamily="34" charset="0"/>
              </a:rPr>
              <a:t>. </a:t>
            </a:r>
            <a:r>
              <a:rPr lang="en-US">
                <a:cs typeface="Arial" panose="020B0604020202020204" pitchFamily="34" charset="0"/>
              </a:rPr>
              <a:t>KÝ HIỆU TIỆM CẬN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01DA63-77D8-4CFA-F60B-71E8FC03CEE3}"/>
                  </a:ext>
                </a:extLst>
              </p:cNvPr>
              <p:cNvSpPr txBox="1"/>
              <p:nvPr/>
            </p:nvSpPr>
            <p:spPr>
              <a:xfrm>
                <a:off x="543004" y="1187560"/>
                <a:ext cx="10899816" cy="3847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en-US" sz="2200" err="1">
                    <a:cs typeface="Times New Roman" panose="02020603050405020304" pitchFamily="18" charset="0"/>
                  </a:rPr>
                  <a:t>Đối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với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hàm</a:t>
                </a:r>
                <a:r>
                  <a:rPr lang="tr-TR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i="1">
                    <a:cs typeface="Times New Roman" panose="02020603050405020304" pitchFamily="18" charset="0"/>
                  </a:rPr>
                  <a:t>g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(</a:t>
                </a:r>
                <a:r>
                  <a:rPr lang="en-US" altLang="en-US" sz="2200" i="1">
                    <a:cs typeface="Times New Roman" panose="02020603050405020304" pitchFamily="18" charset="0"/>
                  </a:rPr>
                  <a:t>n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)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cho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trước</a:t>
                </a:r>
                <a:r>
                  <a:rPr lang="tr-TR" altLang="en-US" sz="2200">
                    <a:cs typeface="Times New Roman" panose="02020603050405020304" pitchFamily="18" charset="0"/>
                  </a:rPr>
                  <a:t>, 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ta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kí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hiệu</a:t>
                </a:r>
                <a:r>
                  <a:rPr lang="tr-TR" altLang="en-US" sz="220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𝚯</m:t>
                    </m:r>
                  </m:oMath>
                </a14:m>
                <a:r>
                  <a:rPr lang="en-US" altLang="en-US" sz="2200">
                    <a:cs typeface="Times New Roman" panose="02020603050405020304" pitchFamily="18" charset="0"/>
                  </a:rPr>
                  <a:t>(</a:t>
                </a:r>
                <a:r>
                  <a:rPr lang="en-US" altLang="en-US" sz="2200" i="1">
                    <a:cs typeface="Times New Roman" panose="02020603050405020304" pitchFamily="18" charset="0"/>
                  </a:rPr>
                  <a:t>g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(</a:t>
                </a:r>
                <a:r>
                  <a:rPr lang="en-US" altLang="en-US" sz="2200" i="1">
                    <a:cs typeface="Times New Roman" panose="02020603050405020304" pitchFamily="18" charset="0"/>
                  </a:rPr>
                  <a:t>n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))</a:t>
                </a:r>
                <a:r>
                  <a:rPr lang="tr-TR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là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tập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các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hàm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:</a:t>
                </a:r>
              </a:p>
              <a:p>
                <a:pPr algn="ctr">
                  <a:lnSpc>
                    <a:spcPct val="130000"/>
                  </a:lnSpc>
                  <a:spcBef>
                    <a:spcPts val="600"/>
                  </a:spcBef>
                  <a:spcAft>
                    <a:spcPct val="20000"/>
                  </a:spcAft>
                  <a:buClr>
                    <a:srgbClr val="FF6600"/>
                  </a:buClr>
                  <a:buSzPct val="80000"/>
                  <a:buFont typeface="Wingdings" pitchFamily="2" charset="2"/>
                  <a:buNone/>
                </a:pPr>
                <a:r>
                  <a:rPr lang="en-US" sz="2200">
                    <a:solidFill>
                      <a:srgbClr val="C00000"/>
                    </a:solidFill>
                    <a:sym typeface="Symbol" pitchFamily="18" charset="2"/>
                  </a:rPr>
                  <a:t></a:t>
                </a:r>
                <a:r>
                  <a:rPr lang="en-US" sz="2200">
                    <a:solidFill>
                      <a:srgbClr val="C00000"/>
                    </a:solidFill>
                  </a:rPr>
                  <a:t>(</a:t>
                </a:r>
                <a:r>
                  <a:rPr lang="en-US" sz="2200" i="1">
                    <a:solidFill>
                      <a:srgbClr val="C00000"/>
                    </a:solidFill>
                  </a:rPr>
                  <a:t>g</a:t>
                </a:r>
                <a:r>
                  <a:rPr lang="en-US" sz="2200">
                    <a:solidFill>
                      <a:srgbClr val="C00000"/>
                    </a:solidFill>
                  </a:rPr>
                  <a:t>(</a:t>
                </a:r>
                <a:r>
                  <a:rPr lang="en-US" sz="2200" i="1">
                    <a:solidFill>
                      <a:srgbClr val="C00000"/>
                    </a:solidFill>
                  </a:rPr>
                  <a:t>n</a:t>
                </a:r>
                <a:r>
                  <a:rPr lang="en-US" sz="2200">
                    <a:solidFill>
                      <a:srgbClr val="C00000"/>
                    </a:solidFill>
                  </a:rPr>
                  <a:t>)) = {</a:t>
                </a:r>
                <a:r>
                  <a:rPr lang="en-US" sz="2200" i="1">
                    <a:solidFill>
                      <a:srgbClr val="C00000"/>
                    </a:solidFill>
                  </a:rPr>
                  <a:t>f</a:t>
                </a:r>
                <a:r>
                  <a:rPr lang="en-US" sz="2200">
                    <a:solidFill>
                      <a:srgbClr val="C00000"/>
                    </a:solidFill>
                  </a:rPr>
                  <a:t>(</a:t>
                </a:r>
                <a:r>
                  <a:rPr lang="en-US" sz="2200" i="1">
                    <a:solidFill>
                      <a:srgbClr val="C00000"/>
                    </a:solidFill>
                  </a:rPr>
                  <a:t>n</a:t>
                </a:r>
                <a:r>
                  <a:rPr lang="en-US" sz="2200">
                    <a:solidFill>
                      <a:srgbClr val="C00000"/>
                    </a:solidFill>
                  </a:rPr>
                  <a:t>): </a:t>
                </a:r>
                <a:r>
                  <a:rPr lang="en-US" sz="2200" err="1">
                    <a:solidFill>
                      <a:srgbClr val="C00000"/>
                    </a:solidFill>
                  </a:rPr>
                  <a:t>tồn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err="1">
                    <a:solidFill>
                      <a:srgbClr val="C00000"/>
                    </a:solidFill>
                  </a:rPr>
                  <a:t>tại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err="1">
                    <a:solidFill>
                      <a:srgbClr val="C00000"/>
                    </a:solidFill>
                  </a:rPr>
                  <a:t>các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err="1">
                    <a:solidFill>
                      <a:srgbClr val="C00000"/>
                    </a:solidFill>
                  </a:rPr>
                  <a:t>hằng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err="1">
                    <a:solidFill>
                      <a:srgbClr val="C00000"/>
                    </a:solidFill>
                  </a:rPr>
                  <a:t>số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i="1" err="1">
                    <a:solidFill>
                      <a:srgbClr val="C00000"/>
                    </a:solidFill>
                  </a:rPr>
                  <a:t>c</a:t>
                </a:r>
                <a:r>
                  <a:rPr lang="en-US" sz="2200" baseline="-25000" err="1">
                    <a:solidFill>
                      <a:srgbClr val="C00000"/>
                    </a:solidFill>
                  </a:rPr>
                  <a:t>1</a:t>
                </a:r>
                <a:r>
                  <a:rPr lang="en-US" sz="2200">
                    <a:solidFill>
                      <a:srgbClr val="C00000"/>
                    </a:solidFill>
                  </a:rPr>
                  <a:t>, </a:t>
                </a:r>
                <a:r>
                  <a:rPr lang="en-US" sz="2200" i="1" err="1">
                    <a:solidFill>
                      <a:srgbClr val="C00000"/>
                    </a:solidFill>
                  </a:rPr>
                  <a:t>c</a:t>
                </a:r>
                <a:r>
                  <a:rPr lang="en-US" sz="2200" baseline="-25000" err="1">
                    <a:solidFill>
                      <a:srgbClr val="C00000"/>
                    </a:solidFill>
                  </a:rPr>
                  <a:t>2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err="1">
                    <a:solidFill>
                      <a:srgbClr val="C00000"/>
                    </a:solidFill>
                  </a:rPr>
                  <a:t>và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i="1" err="1">
                    <a:solidFill>
                      <a:srgbClr val="C00000"/>
                    </a:solidFill>
                  </a:rPr>
                  <a:t>n</a:t>
                </a:r>
                <a:r>
                  <a:rPr lang="en-US" sz="2200" baseline="-25000" err="1">
                    <a:solidFill>
                      <a:srgbClr val="C00000"/>
                    </a:solidFill>
                  </a:rPr>
                  <a:t>0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err="1">
                    <a:solidFill>
                      <a:srgbClr val="C00000"/>
                    </a:solidFill>
                  </a:rPr>
                  <a:t>sao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err="1">
                    <a:solidFill>
                      <a:srgbClr val="C00000"/>
                    </a:solidFill>
                  </a:rPr>
                  <a:t>cho</a:t>
                </a:r>
                <a:r>
                  <a:rPr lang="en-US" sz="2200">
                    <a:solidFill>
                      <a:srgbClr val="C00000"/>
                    </a:solidFill>
                  </a:rPr>
                  <a:t>: </a:t>
                </a:r>
              </a:p>
              <a:p>
                <a:pPr algn="ctr">
                  <a:lnSpc>
                    <a:spcPct val="130000"/>
                  </a:lnSpc>
                  <a:spcAft>
                    <a:spcPct val="20000"/>
                  </a:spcAft>
                  <a:buClr>
                    <a:srgbClr val="FF6600"/>
                  </a:buClr>
                  <a:buSzPct val="80000"/>
                  <a:buFont typeface="Wingdings" pitchFamily="2" charset="2"/>
                  <a:buNone/>
                </a:pPr>
                <a:r>
                  <a:rPr lang="en-US" sz="2200">
                    <a:solidFill>
                      <a:srgbClr val="C00000"/>
                    </a:solidFill>
                  </a:rPr>
                  <a:t>          0 </a:t>
                </a:r>
                <a:r>
                  <a:rPr lang="en-US" sz="2200">
                    <a:solidFill>
                      <a:srgbClr val="C00000"/>
                    </a:solidFill>
                    <a:sym typeface="Symbol" pitchFamily="18" charset="2"/>
                  </a:rPr>
                  <a:t>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i="1">
                    <a:solidFill>
                      <a:srgbClr val="C00000"/>
                    </a:solidFill>
                  </a:rPr>
                  <a:t>c</a:t>
                </a:r>
                <a:r>
                  <a:rPr lang="en-US" sz="2200" baseline="-25000">
                    <a:solidFill>
                      <a:srgbClr val="C00000"/>
                    </a:solidFill>
                  </a:rPr>
                  <a:t>1</a:t>
                </a:r>
                <a:r>
                  <a:rPr lang="en-US" sz="2200" i="1">
                    <a:solidFill>
                      <a:srgbClr val="C00000"/>
                    </a:solidFill>
                  </a:rPr>
                  <a:t>g</a:t>
                </a:r>
                <a:r>
                  <a:rPr lang="en-US" sz="2200">
                    <a:solidFill>
                      <a:srgbClr val="C00000"/>
                    </a:solidFill>
                  </a:rPr>
                  <a:t>(</a:t>
                </a:r>
                <a:r>
                  <a:rPr lang="en-US" sz="2200" i="1">
                    <a:solidFill>
                      <a:srgbClr val="C00000"/>
                    </a:solidFill>
                  </a:rPr>
                  <a:t>n</a:t>
                </a:r>
                <a:r>
                  <a:rPr lang="en-US" sz="2200">
                    <a:solidFill>
                      <a:srgbClr val="C00000"/>
                    </a:solidFill>
                  </a:rPr>
                  <a:t>) </a:t>
                </a:r>
                <a:r>
                  <a:rPr lang="en-US" sz="2200">
                    <a:solidFill>
                      <a:srgbClr val="C00000"/>
                    </a:solidFill>
                    <a:sym typeface="Symbol" pitchFamily="18" charset="2"/>
                  </a:rPr>
                  <a:t> 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i="1">
                    <a:solidFill>
                      <a:srgbClr val="C00000"/>
                    </a:solidFill>
                  </a:rPr>
                  <a:t>f</a:t>
                </a:r>
                <a:r>
                  <a:rPr lang="en-US" sz="2200">
                    <a:solidFill>
                      <a:srgbClr val="C00000"/>
                    </a:solidFill>
                  </a:rPr>
                  <a:t>(</a:t>
                </a:r>
                <a:r>
                  <a:rPr lang="en-US" sz="2200" i="1">
                    <a:solidFill>
                      <a:srgbClr val="C00000"/>
                    </a:solidFill>
                  </a:rPr>
                  <a:t>n</a:t>
                </a:r>
                <a:r>
                  <a:rPr lang="en-US" sz="2200">
                    <a:solidFill>
                      <a:srgbClr val="C00000"/>
                    </a:solidFill>
                  </a:rPr>
                  <a:t>)</a:t>
                </a:r>
                <a:r>
                  <a:rPr lang="en-US" sz="2200" i="1">
                    <a:solidFill>
                      <a:srgbClr val="C00000"/>
                    </a:solidFill>
                  </a:rPr>
                  <a:t> </a:t>
                </a:r>
                <a:r>
                  <a:rPr lang="en-US" sz="2200">
                    <a:solidFill>
                      <a:srgbClr val="C00000"/>
                    </a:solidFill>
                    <a:sym typeface="Symbol" pitchFamily="18" charset="2"/>
                  </a:rPr>
                  <a:t>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i="1">
                    <a:solidFill>
                      <a:srgbClr val="C00000"/>
                    </a:solidFill>
                  </a:rPr>
                  <a:t>c</a:t>
                </a:r>
                <a:r>
                  <a:rPr lang="en-US" sz="2200" baseline="-25000">
                    <a:solidFill>
                      <a:srgbClr val="C00000"/>
                    </a:solidFill>
                  </a:rPr>
                  <a:t>2</a:t>
                </a:r>
                <a:r>
                  <a:rPr lang="en-US" sz="2200" i="1">
                    <a:solidFill>
                      <a:srgbClr val="C00000"/>
                    </a:solidFill>
                  </a:rPr>
                  <a:t>g</a:t>
                </a:r>
                <a:r>
                  <a:rPr lang="en-US" sz="2200">
                    <a:solidFill>
                      <a:srgbClr val="C00000"/>
                    </a:solidFill>
                  </a:rPr>
                  <a:t>(</a:t>
                </a:r>
                <a:r>
                  <a:rPr lang="en-US" sz="2200" i="1">
                    <a:solidFill>
                      <a:srgbClr val="C00000"/>
                    </a:solidFill>
                  </a:rPr>
                  <a:t>n</a:t>
                </a:r>
                <a:r>
                  <a:rPr lang="en-US" sz="2200">
                    <a:solidFill>
                      <a:srgbClr val="C00000"/>
                    </a:solidFill>
                  </a:rPr>
                  <a:t>), </a:t>
                </a:r>
                <a:r>
                  <a:rPr lang="en-US" sz="2200" err="1">
                    <a:solidFill>
                      <a:srgbClr val="C00000"/>
                    </a:solidFill>
                  </a:rPr>
                  <a:t>với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err="1">
                    <a:solidFill>
                      <a:srgbClr val="C00000"/>
                    </a:solidFill>
                  </a:rPr>
                  <a:t>mọi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i="1">
                    <a:solidFill>
                      <a:srgbClr val="C00000"/>
                    </a:solidFill>
                  </a:rPr>
                  <a:t>n </a:t>
                </a:r>
                <a:r>
                  <a:rPr lang="en-US" sz="2200">
                    <a:solidFill>
                      <a:srgbClr val="C00000"/>
                    </a:solidFill>
                    <a:sym typeface="Symbol" pitchFamily="18" charset="2"/>
                  </a:rPr>
                  <a:t></a:t>
                </a:r>
                <a:r>
                  <a:rPr lang="en-US" sz="2200" i="1" baseline="-25000">
                    <a:solidFill>
                      <a:srgbClr val="C00000"/>
                    </a:solidFill>
                  </a:rPr>
                  <a:t>  </a:t>
                </a:r>
                <a:r>
                  <a:rPr lang="en-US" sz="2200" i="1" err="1">
                    <a:solidFill>
                      <a:srgbClr val="C00000"/>
                    </a:solidFill>
                  </a:rPr>
                  <a:t>n</a:t>
                </a:r>
                <a:r>
                  <a:rPr lang="en-US" sz="2200" baseline="-25000" err="1">
                    <a:solidFill>
                      <a:srgbClr val="C00000"/>
                    </a:solidFill>
                  </a:rPr>
                  <a:t>0</a:t>
                </a:r>
                <a:r>
                  <a:rPr lang="en-US" sz="2200" i="1" baseline="-25000">
                    <a:solidFill>
                      <a:srgbClr val="C00000"/>
                    </a:solidFill>
                  </a:rPr>
                  <a:t> </a:t>
                </a:r>
                <a:r>
                  <a:rPr lang="en-US" sz="2200">
                    <a:solidFill>
                      <a:srgbClr val="C00000"/>
                    </a:solidFill>
                  </a:rPr>
                  <a:t>}</a:t>
                </a:r>
                <a:endParaRPr lang="tr-TR" altLang="en-US" sz="2200"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altLang="en-US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 </a:t>
                </a:r>
                <a:r>
                  <a:rPr lang="en-US" altLang="en-US" sz="2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altLang="en-US" sz="22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tập</a:t>
                </a:r>
                <a:r>
                  <a:rPr lang="en-US" altLang="en-US" sz="2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tất</a:t>
                </a:r>
                <a:r>
                  <a:rPr lang="en-US" altLang="en-US" sz="2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cả</a:t>
                </a:r>
                <a:r>
                  <a:rPr lang="en-US" altLang="en-US" sz="2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các</a:t>
                </a:r>
                <a:r>
                  <a:rPr lang="en-US" altLang="en-US" sz="2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hàm</a:t>
                </a:r>
                <a:r>
                  <a:rPr lang="en-US" altLang="en-US" sz="2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có</a:t>
                </a:r>
                <a:r>
                  <a:rPr lang="en-US" altLang="en-US" sz="2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cùng</a:t>
                </a:r>
                <a:r>
                  <a:rPr lang="en-US" altLang="en-US" sz="2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tốc</a:t>
                </a:r>
                <a:r>
                  <a:rPr lang="en-US" altLang="en-US" sz="2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độ</a:t>
                </a:r>
                <a:r>
                  <a:rPr lang="en-US" altLang="en-US" sz="2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tăng</a:t>
                </a:r>
                <a:r>
                  <a:rPr lang="en-US" altLang="en-US" sz="2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với</a:t>
                </a:r>
                <a:r>
                  <a:rPr lang="en-US" altLang="en-US" sz="2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hàm</a:t>
                </a:r>
                <a:r>
                  <a:rPr lang="en-US" altLang="en-US" sz="2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b="1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g</a:t>
                </a:r>
                <a:r>
                  <a:rPr lang="en-US" altLang="en-US" sz="2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altLang="en-US" sz="2200" b="1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n</a:t>
                </a:r>
                <a:r>
                  <a:rPr lang="en-US" altLang="en-US" sz="2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))</a:t>
                </a:r>
              </a:p>
              <a:p>
                <a:pPr marL="342900" indent="-342900">
                  <a:lnSpc>
                    <a:spcPct val="13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>
                    <a:cs typeface="Times New Roman" panose="02020603050405020304" pitchFamily="18" charset="0"/>
                  </a:rPr>
                  <a:t>Khi ta </a:t>
                </a:r>
                <a:r>
                  <a:rPr lang="en-US" sz="2200" err="1">
                    <a:cs typeface="Times New Roman" panose="02020603050405020304" pitchFamily="18" charset="0"/>
                  </a:rPr>
                  <a:t>nói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một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hàm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là</a:t>
                </a:r>
                <a:r>
                  <a:rPr lang="en-US" sz="2200">
                    <a:cs typeface="Times New Roman" panose="02020603050405020304" pitchFamily="18" charset="0"/>
                  </a:rPr>
                  <a:t> theta </a:t>
                </a:r>
                <a:r>
                  <a:rPr lang="en-US" sz="2200" err="1">
                    <a:cs typeface="Times New Roman" panose="02020603050405020304" pitchFamily="18" charset="0"/>
                  </a:rPr>
                  <a:t>của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hàm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khác</a:t>
                </a:r>
                <a:r>
                  <a:rPr lang="en-US" sz="2200">
                    <a:cs typeface="Times New Roman" panose="02020603050405020304" pitchFamily="18" charset="0"/>
                  </a:rPr>
                  <a:t>, </a:t>
                </a:r>
                <a:r>
                  <a:rPr lang="en-US" sz="2200" err="1">
                    <a:cs typeface="Times New Roman" panose="02020603050405020304" pitchFamily="18" charset="0"/>
                  </a:rPr>
                  <a:t>nghĩa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là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không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có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hàm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nào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đạt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tới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giá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trị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vô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cùng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nhanh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hơn</a:t>
                </a:r>
                <a:r>
                  <a:rPr lang="en-US" sz="2200">
                    <a:cs typeface="Times New Roman" panose="02020603050405020304" pitchFamily="18" charset="0"/>
                  </a:rPr>
                  <a:t>.</a:t>
                </a:r>
              </a:p>
              <a:p>
                <a:pPr eaLnBrk="1" hangingPunct="1">
                  <a:lnSpc>
                    <a:spcPct val="13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endParaRPr lang="en-US" sz="2200"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Wingdings" panose="05000000000000000000" pitchFamily="2" charset="2"/>
                  <a:buChar char="§"/>
                </a:pPr>
                <a:endParaRPr lang="en-US" altLang="en-US" sz="220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01DA63-77D8-4CFA-F60B-71E8FC03C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04" y="1187560"/>
                <a:ext cx="10899816" cy="3847528"/>
              </a:xfrm>
              <a:prstGeom prst="rect">
                <a:avLst/>
              </a:prstGeom>
              <a:blipFill>
                <a:blip r:embed="rId2"/>
                <a:stretch>
                  <a:fillRect l="-615" r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2CA7CA-E01B-383E-CAD8-7C287C6E1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668" y="3673132"/>
            <a:ext cx="3788487" cy="26800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E67B5D2-4A2C-386E-B0A9-9D0C2FA8E7AE}"/>
              </a:ext>
            </a:extLst>
          </p:cNvPr>
          <p:cNvSpPr txBox="1">
            <a:spLocks/>
          </p:cNvSpPr>
          <p:nvPr/>
        </p:nvSpPr>
        <p:spPr>
          <a:xfrm>
            <a:off x="235544" y="669445"/>
            <a:ext cx="6049288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>
                <a:latin typeface="+mn-lt"/>
                <a:cs typeface="Arial" panose="020B0604020202020204" pitchFamily="34" charset="0"/>
              </a:rPr>
              <a:t>3</a:t>
            </a:r>
            <a:r>
              <a:rPr lang="vi-VN" sz="2200">
                <a:latin typeface="+mn-lt"/>
                <a:cs typeface="Arial" panose="020B0604020202020204" pitchFamily="34" charset="0"/>
              </a:rPr>
              <a:t>.</a:t>
            </a:r>
            <a:r>
              <a:rPr lang="en-US" sz="2200">
                <a:latin typeface="+mn-lt"/>
                <a:cs typeface="Arial" panose="020B0604020202020204" pitchFamily="34" charset="0"/>
              </a:rPr>
              <a:t>1.</a:t>
            </a:r>
            <a:r>
              <a:rPr lang="vi-VN" sz="2200">
                <a:latin typeface="+mn-lt"/>
                <a:cs typeface="Arial" panose="020B0604020202020204" pitchFamily="34" charset="0"/>
              </a:rPr>
              <a:t> </a:t>
            </a:r>
            <a:r>
              <a:rPr lang="en-US" sz="2200" err="1">
                <a:latin typeface="+mn-lt"/>
                <a:cs typeface="Arial" panose="020B0604020202020204" pitchFamily="34" charset="0"/>
              </a:rPr>
              <a:t>Ký</a:t>
            </a:r>
            <a:r>
              <a:rPr lang="en-US" sz="2200">
                <a:latin typeface="+mn-lt"/>
                <a:cs typeface="Arial" panose="020B0604020202020204" pitchFamily="34" charset="0"/>
              </a:rPr>
              <a:t> </a:t>
            </a:r>
            <a:r>
              <a:rPr lang="en-US" sz="2200" err="1">
                <a:latin typeface="+mn-lt"/>
                <a:cs typeface="Arial" panose="020B0604020202020204" pitchFamily="34" charset="0"/>
              </a:rPr>
              <a:t>hiệu</a:t>
            </a:r>
            <a:r>
              <a:rPr lang="en-US" sz="2200">
                <a:latin typeface="+mn-lt"/>
                <a:cs typeface="Arial" panose="020B0604020202020204" pitchFamily="34" charset="0"/>
              </a:rPr>
              <a:t> </a:t>
            </a:r>
            <a:r>
              <a:rPr lang="en-US" sz="2200" err="1">
                <a:latin typeface="+mn-lt"/>
                <a:cs typeface="Arial" panose="020B0604020202020204" pitchFamily="34" charset="0"/>
              </a:rPr>
              <a:t>tiệm</a:t>
            </a:r>
            <a:r>
              <a:rPr lang="en-US" sz="2200">
                <a:latin typeface="+mn-lt"/>
                <a:cs typeface="Arial" panose="020B0604020202020204" pitchFamily="34" charset="0"/>
              </a:rPr>
              <a:t> </a:t>
            </a:r>
            <a:r>
              <a:rPr lang="en-US" sz="2200" err="1">
                <a:latin typeface="+mn-lt"/>
                <a:cs typeface="Arial" panose="020B0604020202020204" pitchFamily="34" charset="0"/>
              </a:rPr>
              <a:t>cận</a:t>
            </a:r>
            <a:r>
              <a:rPr lang="en-US" sz="2200">
                <a:latin typeface="+mn-lt"/>
                <a:cs typeface="Arial" panose="020B0604020202020204" pitchFamily="34" charset="0"/>
              </a:rPr>
              <a:t> theta </a:t>
            </a:r>
            <a:r>
              <a:rPr lang="en-US" sz="2400" b="1">
                <a:solidFill>
                  <a:srgbClr val="002060"/>
                </a:solidFill>
                <a:latin typeface="Symbol" pitchFamily="18" charset="2"/>
              </a:rPr>
              <a:t>Q</a:t>
            </a:r>
            <a:endParaRPr lang="en-US" sz="2200">
              <a:solidFill>
                <a:srgbClr val="002060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8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3</a:t>
            </a:r>
            <a:r>
              <a:rPr lang="vi-VN">
                <a:cs typeface="Arial" panose="020B0604020202020204" pitchFamily="34" charset="0"/>
              </a:rPr>
              <a:t>. </a:t>
            </a:r>
            <a:r>
              <a:rPr lang="en-US">
                <a:cs typeface="Arial" panose="020B0604020202020204" pitchFamily="34" charset="0"/>
              </a:rPr>
              <a:t>KÝ HIỆU TIỆM CẬN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01DA63-77D8-4CFA-F60B-71E8FC03CEE3}"/>
                  </a:ext>
                </a:extLst>
              </p:cNvPr>
              <p:cNvSpPr txBox="1"/>
              <p:nvPr/>
            </p:nvSpPr>
            <p:spPr>
              <a:xfrm>
                <a:off x="539496" y="1188720"/>
                <a:ext cx="10894777" cy="5627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en-US" sz="2200">
                    <a:cs typeface="Times New Roman" panose="02020603050405020304" pitchFamily="18" charset="0"/>
                  </a:rPr>
                  <a:t>Ví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dụ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: </a:t>
                </a:r>
                <a:r>
                  <a:rPr lang="en-US" sz="2200" err="1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Chứng</a:t>
                </a:r>
                <a:r>
                  <a:rPr lang="en-US" sz="220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 minh </a:t>
                </a:r>
                <a:r>
                  <a:rPr lang="en-US" sz="2200" err="1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rằng</a:t>
                </a:r>
                <a:r>
                  <a:rPr lang="en-US" sz="220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 10</a:t>
                </a:r>
                <a:r>
                  <a:rPr lang="en-US" sz="2200" i="1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n</a:t>
                </a:r>
                <a:r>
                  <a:rPr lang="en-US" sz="2200" baseline="3000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sz="2200" i="1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-</a:t>
                </a:r>
                <a:r>
                  <a:rPr lang="en-US" sz="2200" i="1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3</a:t>
                </a:r>
                <a:r>
                  <a:rPr lang="en-US" sz="2200" i="1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n = </a:t>
                </a:r>
                <a:r>
                  <a:rPr lang="en-US" sz="2200">
                    <a:solidFill>
                      <a:srgbClr val="C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𝚯</a:t>
                </a:r>
                <a:r>
                  <a:rPr lang="en-US" sz="220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sz="2200" i="1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n</a:t>
                </a:r>
                <a:r>
                  <a:rPr lang="en-US" sz="2200" baseline="3000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sz="220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)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200">
                    <a:cs typeface="Times New Roman" panose="02020603050405020304" pitchFamily="18" charset="0"/>
                  </a:rPr>
                  <a:t>Ta </a:t>
                </a:r>
                <a:r>
                  <a:rPr lang="en-US" sz="2200" err="1">
                    <a:cs typeface="Times New Roman" panose="02020603050405020304" pitchFamily="18" charset="0"/>
                  </a:rPr>
                  <a:t>cần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chỉ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ra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với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những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giá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trị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nào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i="1">
                    <a:cs typeface="Times New Roman" panose="02020603050405020304" pitchFamily="18" charset="0"/>
                  </a:rPr>
                  <a:t>n</a:t>
                </a:r>
                <a:r>
                  <a:rPr lang="en-US" sz="2200" baseline="-25000">
                    <a:cs typeface="Times New Roman" panose="02020603050405020304" pitchFamily="18" charset="0"/>
                  </a:rPr>
                  <a:t>0</a:t>
                </a:r>
                <a:r>
                  <a:rPr lang="en-US" sz="2200">
                    <a:cs typeface="Times New Roman" panose="02020603050405020304" pitchFamily="18" charset="0"/>
                  </a:rPr>
                  <a:t>, </a:t>
                </a:r>
                <a:r>
                  <a:rPr lang="en-US" sz="2200" i="1">
                    <a:cs typeface="Times New Roman" panose="02020603050405020304" pitchFamily="18" charset="0"/>
                  </a:rPr>
                  <a:t>c</a:t>
                </a:r>
                <a:r>
                  <a:rPr lang="en-US" sz="2200" baseline="-25000">
                    <a:cs typeface="Times New Roman" panose="02020603050405020304" pitchFamily="18" charset="0"/>
                  </a:rPr>
                  <a:t>1</a:t>
                </a:r>
                <a:r>
                  <a:rPr lang="en-US" sz="2200">
                    <a:cs typeface="Times New Roman" panose="02020603050405020304" pitchFamily="18" charset="0"/>
                  </a:rPr>
                  <a:t>, </a:t>
                </a:r>
                <a:r>
                  <a:rPr lang="en-US" sz="2200" i="1">
                    <a:cs typeface="Times New Roman" panose="02020603050405020304" pitchFamily="18" charset="0"/>
                  </a:rPr>
                  <a:t>c</a:t>
                </a:r>
                <a:r>
                  <a:rPr lang="en-US" sz="2200" baseline="-25000">
                    <a:cs typeface="Times New Roman" panose="02020603050405020304" pitchFamily="18" charset="0"/>
                  </a:rPr>
                  <a:t>2 </a:t>
                </a:r>
                <a:r>
                  <a:rPr lang="en-US" sz="2200" err="1">
                    <a:cs typeface="Times New Roman" panose="02020603050405020304" pitchFamily="18" charset="0"/>
                  </a:rPr>
                  <a:t>thì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bất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đẳng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thức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trong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định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nghĩa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của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br>
                  <a:rPr lang="en-US" sz="2200">
                    <a:cs typeface="Times New Roman" panose="02020603050405020304" pitchFamily="18" charset="0"/>
                  </a:rPr>
                </a:br>
                <a:r>
                  <a:rPr lang="en-US" sz="2200" err="1">
                    <a:cs typeface="Times New Roman" panose="02020603050405020304" pitchFamily="18" charset="0"/>
                  </a:rPr>
                  <a:t>kí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hiệu</a:t>
                </a:r>
                <a:r>
                  <a:rPr lang="en-US" sz="2200">
                    <a:cs typeface="Times New Roman" panose="02020603050405020304" pitchFamily="18" charset="0"/>
                  </a:rPr>
                  <a:t> theta </a:t>
                </a:r>
                <a:r>
                  <a:rPr lang="en-US" sz="2200" err="1">
                    <a:cs typeface="Times New Roman" panose="02020603050405020304" pitchFamily="18" charset="0"/>
                  </a:rPr>
                  <a:t>là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đúng</a:t>
                </a:r>
                <a:r>
                  <a:rPr lang="en-US" sz="2200"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                    </m:t>
                    </m:r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=10</m:t>
                    </m:r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200" i="0">
                    <a:latin typeface="+mj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∀</a:t>
                </a:r>
                <a:r>
                  <a:rPr lang="en-US" sz="2200" i="1">
                    <a:cs typeface="Times New Roman" panose="02020603050405020304" pitchFamily="18" charset="0"/>
                  </a:rPr>
                  <a:t>n ≥ n</a:t>
                </a:r>
                <a:r>
                  <a:rPr lang="en-US" sz="2200" baseline="-25000">
                    <a:cs typeface="Times New Roman" pitchFamily="18" charset="0"/>
                  </a:rPr>
                  <a:t>0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200" err="1">
                    <a:cs typeface="Times New Roman" panose="02020603050405020304" pitchFamily="18" charset="0"/>
                  </a:rPr>
                  <a:t>Gợi</a:t>
                </a:r>
                <a:r>
                  <a:rPr lang="en-US" sz="2200">
                    <a:cs typeface="Times New Roman" panose="02020603050405020304" pitchFamily="18" charset="0"/>
                  </a:rPr>
                  <a:t> ý: </a:t>
                </a:r>
                <a:r>
                  <a:rPr lang="en-US" sz="2200" err="1">
                    <a:cs typeface="Times New Roman" panose="02020603050405020304" pitchFamily="18" charset="0"/>
                  </a:rPr>
                  <a:t>lấy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i="1">
                    <a:cs typeface="Times New Roman" panose="02020603050405020304" pitchFamily="18" charset="0"/>
                  </a:rPr>
                  <a:t>c</a:t>
                </a:r>
                <a:r>
                  <a:rPr lang="en-US" altLang="en-US" sz="2200" baseline="-25000">
                    <a:cs typeface="Times New Roman" panose="02020603050405020304" pitchFamily="18" charset="0"/>
                  </a:rPr>
                  <a:t>1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nhỏ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hơn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hệ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số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của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số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hạng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với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số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mũ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cao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nhất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,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và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i="1">
                    <a:cs typeface="Times New Roman" panose="02020603050405020304" pitchFamily="18" charset="0"/>
                  </a:rPr>
                  <a:t>c</a:t>
                </a:r>
                <a:r>
                  <a:rPr lang="en-US" altLang="en-US" sz="2200" baseline="-25000">
                    <a:cs typeface="Times New Roman" panose="02020603050405020304" pitchFamily="18" charset="0"/>
                  </a:rPr>
                  <a:t>2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lấy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lớn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cs typeface="Times New Roman" panose="02020603050405020304" pitchFamily="18" charset="0"/>
                  </a:rPr>
                  <a:t>hơn</a:t>
                </a:r>
                <a:r>
                  <a:rPr lang="en-US" altLang="en-US" sz="2200"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2200">
                    <a:cs typeface="Times New Roman" panose="02020603050405020304" pitchFamily="18" charset="0"/>
                    <a:sym typeface="Wingdings" panose="05000000000000000000" pitchFamily="2" charset="2"/>
                  </a:rPr>
                  <a:t>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Chọn</a:t>
                </a:r>
                <a:r>
                  <a:rPr lang="en-US" sz="2200">
                    <a:cs typeface="Times New Roman" panose="02020603050405020304" pitchFamily="18" charset="0"/>
                  </a:rPr>
                  <a:t>: </a:t>
                </a:r>
                <a:r>
                  <a:rPr lang="en-US" sz="2200" i="1">
                    <a:cs typeface="Times New Roman" panose="02020603050405020304" pitchFamily="18" charset="0"/>
                  </a:rPr>
                  <a:t>c</a:t>
                </a:r>
                <a:r>
                  <a:rPr lang="en-US" sz="2200" baseline="-25000">
                    <a:cs typeface="Times New Roman" panose="02020603050405020304" pitchFamily="18" charset="0"/>
                  </a:rPr>
                  <a:t>1</a:t>
                </a:r>
                <a:r>
                  <a:rPr lang="en-US" sz="2200">
                    <a:cs typeface="Times New Roman" panose="02020603050405020304" pitchFamily="18" charset="0"/>
                  </a:rPr>
                  <a:t> = 1, </a:t>
                </a:r>
                <a:r>
                  <a:rPr lang="en-US" sz="2200" i="1">
                    <a:cs typeface="Times New Roman" panose="02020603050405020304" pitchFamily="18" charset="0"/>
                  </a:rPr>
                  <a:t>c</a:t>
                </a:r>
                <a:r>
                  <a:rPr lang="en-US" sz="2200" baseline="-25000">
                    <a:cs typeface="Times New Roman" panose="02020603050405020304" pitchFamily="18" charset="0"/>
                  </a:rPr>
                  <a:t>2</a:t>
                </a:r>
                <a:r>
                  <a:rPr lang="en-US" sz="2200">
                    <a:cs typeface="Times New Roman" panose="02020603050405020304" pitchFamily="18" charset="0"/>
                  </a:rPr>
                  <a:t> = 11, </a:t>
                </a:r>
                <a:r>
                  <a:rPr lang="en-US" sz="2200" i="1">
                    <a:cs typeface="Times New Roman" panose="02020603050405020304" pitchFamily="18" charset="0"/>
                  </a:rPr>
                  <a:t>n</a:t>
                </a:r>
                <a:r>
                  <a:rPr lang="en-US" sz="2200" baseline="-25000">
                    <a:cs typeface="Times New Roman" panose="02020603050405020304" pitchFamily="18" charset="0"/>
                  </a:rPr>
                  <a:t>0</a:t>
                </a:r>
                <a:r>
                  <a:rPr lang="en-US" sz="2200">
                    <a:cs typeface="Times New Roman" panose="02020603050405020304" pitchFamily="18" charset="0"/>
                  </a:rPr>
                  <a:t> = 1 </a:t>
                </a:r>
                <a:r>
                  <a:rPr lang="en-US" sz="2200" err="1">
                    <a:cs typeface="Times New Roman" panose="02020603050405020304" pitchFamily="18" charset="0"/>
                  </a:rPr>
                  <a:t>thì</a:t>
                </a:r>
                <a:r>
                  <a:rPr lang="en-US" sz="2200">
                    <a:cs typeface="Times New Roman" panose="02020603050405020304" pitchFamily="18" charset="0"/>
                  </a:rPr>
                  <a:t> ta </a:t>
                </a:r>
                <a:r>
                  <a:rPr lang="en-US" sz="2200" err="1">
                    <a:cs typeface="Times New Roman" panose="02020603050405020304" pitchFamily="18" charset="0"/>
                  </a:rPr>
                  <a:t>có</a:t>
                </a:r>
                <a:endParaRPr lang="en-US" sz="2200"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buNone/>
                </a:pPr>
                <a:r>
                  <a:rPr lang="en-US" sz="2200" i="1">
                    <a:solidFill>
                      <a:srgbClr val="0033CC"/>
                    </a:solidFill>
                    <a:cs typeface="Times New Roman" pitchFamily="18" charset="0"/>
                  </a:rPr>
                  <a:t>               </a:t>
                </a:r>
                <a:r>
                  <a:rPr lang="en-US" sz="2200" i="1" err="1">
                    <a:solidFill>
                      <a:srgbClr val="0033CC"/>
                    </a:solidFill>
                    <a:cs typeface="Times New Roman" pitchFamily="18" charset="0"/>
                  </a:rPr>
                  <a:t>n</a:t>
                </a:r>
                <a:r>
                  <a:rPr lang="en-US" sz="2200" baseline="30000" err="1">
                    <a:solidFill>
                      <a:srgbClr val="0033CC"/>
                    </a:solidFill>
                    <a:cs typeface="Times New Roman" pitchFamily="18" charset="0"/>
                  </a:rPr>
                  <a:t>2</a:t>
                </a:r>
                <a:r>
                  <a:rPr lang="en-US" sz="2200" i="1">
                    <a:solidFill>
                      <a:srgbClr val="0033CC"/>
                    </a:solidFill>
                    <a:cs typeface="Times New Roman" pitchFamily="18" charset="0"/>
                  </a:rPr>
                  <a:t> ≤ </a:t>
                </a:r>
                <a:r>
                  <a:rPr lang="en-US" sz="2200">
                    <a:solidFill>
                      <a:srgbClr val="0033CC"/>
                    </a:solidFill>
                    <a:cs typeface="Times New Roman" pitchFamily="18" charset="0"/>
                  </a:rPr>
                  <a:t>10</a:t>
                </a:r>
                <a:r>
                  <a:rPr lang="en-US" sz="2200" i="1">
                    <a:solidFill>
                      <a:srgbClr val="0033CC"/>
                    </a:solidFill>
                    <a:cs typeface="Times New Roman" pitchFamily="18" charset="0"/>
                  </a:rPr>
                  <a:t>n</a:t>
                </a:r>
                <a:r>
                  <a:rPr lang="en-US" sz="2200" baseline="30000">
                    <a:solidFill>
                      <a:srgbClr val="0033CC"/>
                    </a:solidFill>
                    <a:cs typeface="Times New Roman" pitchFamily="18" charset="0"/>
                  </a:rPr>
                  <a:t>2</a:t>
                </a:r>
                <a:r>
                  <a:rPr lang="en-US" sz="2200" i="1">
                    <a:solidFill>
                      <a:srgbClr val="0033CC"/>
                    </a:solidFill>
                    <a:cs typeface="Times New Roman" pitchFamily="18" charset="0"/>
                  </a:rPr>
                  <a:t> – </a:t>
                </a:r>
                <a:r>
                  <a:rPr lang="en-US" sz="2200">
                    <a:solidFill>
                      <a:srgbClr val="0033CC"/>
                    </a:solidFill>
                    <a:cs typeface="Times New Roman" pitchFamily="18" charset="0"/>
                  </a:rPr>
                  <a:t>3</a:t>
                </a:r>
                <a:r>
                  <a:rPr lang="en-US" sz="2200" i="1">
                    <a:solidFill>
                      <a:srgbClr val="0033CC"/>
                    </a:solidFill>
                    <a:cs typeface="Times New Roman" pitchFamily="18" charset="0"/>
                  </a:rPr>
                  <a:t>n ≤ </a:t>
                </a:r>
                <a:r>
                  <a:rPr lang="en-US" sz="2200">
                    <a:solidFill>
                      <a:srgbClr val="0033CC"/>
                    </a:solidFill>
                    <a:cs typeface="Times New Roman" pitchFamily="18" charset="0"/>
                  </a:rPr>
                  <a:t>11</a:t>
                </a:r>
                <a:r>
                  <a:rPr lang="en-US" sz="2200" i="1">
                    <a:solidFill>
                      <a:srgbClr val="0033CC"/>
                    </a:solidFill>
                    <a:cs typeface="Times New Roman" pitchFamily="18" charset="0"/>
                  </a:rPr>
                  <a:t>n</a:t>
                </a:r>
                <a:r>
                  <a:rPr lang="en-US" sz="2200" baseline="30000">
                    <a:solidFill>
                      <a:srgbClr val="0033CC"/>
                    </a:solidFill>
                    <a:cs typeface="Times New Roman" pitchFamily="18" charset="0"/>
                  </a:rPr>
                  <a:t>2</a:t>
                </a:r>
                <a:r>
                  <a:rPr lang="en-US" sz="2200" i="1">
                    <a:solidFill>
                      <a:srgbClr val="0033CC"/>
                    </a:solidFill>
                    <a:cs typeface="Times New Roman" pitchFamily="18" charset="0"/>
                  </a:rPr>
                  <a:t>, </a:t>
                </a:r>
                <a:r>
                  <a:rPr lang="en-US" sz="2200" i="1" err="1">
                    <a:solidFill>
                      <a:srgbClr val="0033CC"/>
                    </a:solidFill>
                    <a:cs typeface="Times New Roman" pitchFamily="18" charset="0"/>
                  </a:rPr>
                  <a:t>với</a:t>
                </a:r>
                <a:r>
                  <a:rPr lang="en-US" sz="2200" i="1">
                    <a:solidFill>
                      <a:srgbClr val="0033CC"/>
                    </a:solidFill>
                    <a:cs typeface="Times New Roman" pitchFamily="18" charset="0"/>
                  </a:rPr>
                  <a:t> n ≥ </a:t>
                </a:r>
                <a:r>
                  <a:rPr lang="en-US" sz="2200">
                    <a:solidFill>
                      <a:srgbClr val="0033CC"/>
                    </a:solidFill>
                    <a:cs typeface="Times New Roman" pitchFamily="18" charset="0"/>
                  </a:rPr>
                  <a:t>1</a:t>
                </a:r>
                <a:endParaRPr lang="en-US" sz="2200" i="1">
                  <a:solidFill>
                    <a:srgbClr val="0033CC"/>
                  </a:solidFill>
                  <a:cs typeface="Times New Roman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2200" i="1">
                    <a:solidFill>
                      <a:srgbClr val="0033CC"/>
                    </a:solidFill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   </a:t>
                </a:r>
                <a:r>
                  <a:rPr lang="en-US" sz="2200" i="1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</m:oMath>
                </a14:m>
                <a:r>
                  <a:rPr lang="en-US" sz="2200" i="1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n ≥ </a:t>
                </a:r>
                <a:r>
                  <a:rPr lang="en-US" sz="2200">
                    <a:solidFill>
                      <a:srgbClr val="0033CC"/>
                    </a:solidFill>
                    <a:cs typeface="Times New Roman" pitchFamily="18" charset="0"/>
                  </a:rPr>
                  <a:t>1: 10</a:t>
                </a:r>
                <a:r>
                  <a:rPr lang="en-US" sz="2200" i="1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n</a:t>
                </a:r>
                <a:r>
                  <a:rPr lang="en-US" sz="2200" baseline="30000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sz="2200" i="1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-</a:t>
                </a:r>
                <a:r>
                  <a:rPr lang="en-US" sz="2200" i="1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3</a:t>
                </a:r>
                <a:r>
                  <a:rPr lang="en-US" sz="2200" i="1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n = </a:t>
                </a:r>
                <a:r>
                  <a:rPr lang="en-US" sz="2200">
                    <a:solidFill>
                      <a:srgbClr val="0033CC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𝚯</a:t>
                </a:r>
                <a:r>
                  <a:rPr lang="en-US" sz="2200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sz="2200" i="1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n</a:t>
                </a:r>
                <a:r>
                  <a:rPr lang="en-US" sz="2200" baseline="30000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sz="2200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)</a:t>
                </a:r>
                <a:endParaRPr lang="en-US" sz="2200" i="1">
                  <a:solidFill>
                    <a:srgbClr val="0033CC"/>
                  </a:solidFill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2200" b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Chú</a:t>
                </a:r>
                <a:r>
                  <a:rPr lang="en-US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ý: </a:t>
                </a:r>
                <a:r>
                  <a:rPr lang="en-US" sz="2200" b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Với</a:t>
                </a:r>
                <a:r>
                  <a:rPr lang="en-US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các</a:t>
                </a:r>
                <a:r>
                  <a:rPr lang="en-US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hàm</a:t>
                </a:r>
                <a:r>
                  <a:rPr lang="en-US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đa</a:t>
                </a:r>
                <a:r>
                  <a:rPr lang="en-US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thức</a:t>
                </a:r>
                <a:r>
                  <a:rPr lang="en-US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: </a:t>
                </a:r>
                <a:r>
                  <a:rPr lang="en-US" sz="2200" b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để</a:t>
                </a:r>
                <a:r>
                  <a:rPr lang="en-US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so </a:t>
                </a:r>
                <a:r>
                  <a:rPr lang="en-US" sz="2200" b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sánh</a:t>
                </a:r>
                <a:r>
                  <a:rPr lang="en-US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tốc</a:t>
                </a:r>
                <a:r>
                  <a:rPr lang="en-US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độ</a:t>
                </a:r>
                <a:r>
                  <a:rPr lang="en-US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tăng</a:t>
                </a:r>
                <a:r>
                  <a:rPr lang="en-US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, ta </a:t>
                </a:r>
                <a:r>
                  <a:rPr lang="en-US" sz="2200" b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cần</a:t>
                </a:r>
                <a:r>
                  <a:rPr lang="en-US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nhìn</a:t>
                </a:r>
                <a:r>
                  <a:rPr lang="en-US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vào</a:t>
                </a:r>
                <a:r>
                  <a:rPr lang="en-US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số</a:t>
                </a:r>
                <a:r>
                  <a:rPr lang="en-US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hạng</a:t>
                </a:r>
                <a:r>
                  <a:rPr lang="en-US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có</a:t>
                </a:r>
                <a:r>
                  <a:rPr lang="en-US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br>
                  <a:rPr lang="en-US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</a:br>
                <a:r>
                  <a:rPr lang="en-US" sz="2200" b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số</a:t>
                </a:r>
                <a:r>
                  <a:rPr lang="en-US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mũ</a:t>
                </a:r>
                <a:r>
                  <a:rPr lang="en-US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cao</a:t>
                </a:r>
                <a:r>
                  <a:rPr lang="en-US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nhất</a:t>
                </a:r>
                <a:endParaRPr lang="en-US" sz="2200" b="1" i="1">
                  <a:solidFill>
                    <a:srgbClr val="002060"/>
                  </a:solidFill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en-US" sz="220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01DA63-77D8-4CFA-F60B-71E8FC03C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96" y="1188720"/>
                <a:ext cx="10894777" cy="5627246"/>
              </a:xfrm>
              <a:prstGeom prst="rect">
                <a:avLst/>
              </a:prstGeom>
              <a:blipFill>
                <a:blip r:embed="rId2"/>
                <a:stretch>
                  <a:fillRect l="-727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A884A6B5-0C5E-7F2B-0332-228CEF57B96A}"/>
              </a:ext>
            </a:extLst>
          </p:cNvPr>
          <p:cNvSpPr txBox="1">
            <a:spLocks/>
          </p:cNvSpPr>
          <p:nvPr/>
        </p:nvSpPr>
        <p:spPr>
          <a:xfrm>
            <a:off x="235544" y="669445"/>
            <a:ext cx="6049288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>
                <a:latin typeface="+mn-lt"/>
                <a:cs typeface="Arial" panose="020B0604020202020204" pitchFamily="34" charset="0"/>
              </a:rPr>
              <a:t>3</a:t>
            </a:r>
            <a:r>
              <a:rPr lang="vi-VN" sz="2200">
                <a:latin typeface="+mn-lt"/>
                <a:cs typeface="Arial" panose="020B0604020202020204" pitchFamily="34" charset="0"/>
              </a:rPr>
              <a:t>.</a:t>
            </a:r>
            <a:r>
              <a:rPr lang="en-US" sz="2200">
                <a:latin typeface="+mn-lt"/>
                <a:cs typeface="Arial" panose="020B0604020202020204" pitchFamily="34" charset="0"/>
              </a:rPr>
              <a:t>1.</a:t>
            </a:r>
            <a:r>
              <a:rPr lang="vi-VN" sz="2200">
                <a:latin typeface="+mn-lt"/>
                <a:cs typeface="Arial" panose="020B0604020202020204" pitchFamily="34" charset="0"/>
              </a:rPr>
              <a:t> </a:t>
            </a:r>
            <a:r>
              <a:rPr lang="en-US" sz="2200" err="1">
                <a:latin typeface="+mn-lt"/>
                <a:cs typeface="Arial" panose="020B0604020202020204" pitchFamily="34" charset="0"/>
              </a:rPr>
              <a:t>Ký</a:t>
            </a:r>
            <a:r>
              <a:rPr lang="en-US" sz="2200">
                <a:latin typeface="+mn-lt"/>
                <a:cs typeface="Arial" panose="020B0604020202020204" pitchFamily="34" charset="0"/>
              </a:rPr>
              <a:t> </a:t>
            </a:r>
            <a:r>
              <a:rPr lang="en-US" sz="2200" err="1">
                <a:latin typeface="+mn-lt"/>
                <a:cs typeface="Arial" panose="020B0604020202020204" pitchFamily="34" charset="0"/>
              </a:rPr>
              <a:t>hiệu</a:t>
            </a:r>
            <a:r>
              <a:rPr lang="en-US" sz="2200">
                <a:latin typeface="+mn-lt"/>
                <a:cs typeface="Arial" panose="020B0604020202020204" pitchFamily="34" charset="0"/>
              </a:rPr>
              <a:t> </a:t>
            </a:r>
            <a:r>
              <a:rPr lang="en-US" sz="2200" err="1">
                <a:latin typeface="+mn-lt"/>
                <a:cs typeface="Arial" panose="020B0604020202020204" pitchFamily="34" charset="0"/>
              </a:rPr>
              <a:t>tiệm</a:t>
            </a:r>
            <a:r>
              <a:rPr lang="en-US" sz="2200">
                <a:latin typeface="+mn-lt"/>
                <a:cs typeface="Arial" panose="020B0604020202020204" pitchFamily="34" charset="0"/>
              </a:rPr>
              <a:t> </a:t>
            </a:r>
            <a:r>
              <a:rPr lang="en-US" sz="2200" err="1">
                <a:latin typeface="+mn-lt"/>
                <a:cs typeface="Arial" panose="020B0604020202020204" pitchFamily="34" charset="0"/>
              </a:rPr>
              <a:t>cận</a:t>
            </a:r>
            <a:r>
              <a:rPr lang="en-US" sz="2200">
                <a:latin typeface="+mn-lt"/>
                <a:cs typeface="Arial" panose="020B0604020202020204" pitchFamily="34" charset="0"/>
              </a:rPr>
              <a:t> theta </a:t>
            </a:r>
            <a:r>
              <a:rPr lang="en-US" sz="2400" b="1">
                <a:solidFill>
                  <a:srgbClr val="002060"/>
                </a:solidFill>
                <a:latin typeface="Symbol" pitchFamily="18" charset="2"/>
              </a:rPr>
              <a:t>Q</a:t>
            </a:r>
            <a:endParaRPr lang="en-US" sz="2200">
              <a:solidFill>
                <a:srgbClr val="002060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628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3</a:t>
            </a:r>
            <a:r>
              <a:rPr lang="vi-VN">
                <a:cs typeface="Arial" panose="020B0604020202020204" pitchFamily="34" charset="0"/>
              </a:rPr>
              <a:t>. </a:t>
            </a:r>
            <a:r>
              <a:rPr lang="en-US">
                <a:cs typeface="Arial" panose="020B0604020202020204" pitchFamily="34" charset="0"/>
              </a:rPr>
              <a:t>KÝ HIỆU TIỆM CẬN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01DA63-77D8-4CFA-F60B-71E8FC03CEE3}"/>
                  </a:ext>
                </a:extLst>
              </p:cNvPr>
              <p:cNvSpPr txBox="1"/>
              <p:nvPr/>
            </p:nvSpPr>
            <p:spPr>
              <a:xfrm>
                <a:off x="539496" y="1188720"/>
                <a:ext cx="10792227" cy="60958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Đối </a:t>
                </a:r>
                <a:r>
                  <a:rPr lang="en-US" alt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với</a:t>
                </a:r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hàm</a:t>
                </a:r>
                <a:r>
                  <a:rPr lang="tr-TR" alt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g</a:t>
                </a:r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alt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n</a:t>
                </a:r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) </a:t>
                </a:r>
                <a:r>
                  <a:rPr lang="en-US" alt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cho</a:t>
                </a:r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trước</a:t>
                </a:r>
                <a:r>
                  <a:rPr lang="tr-TR" alt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, </a:t>
                </a:r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ta </a:t>
                </a:r>
                <a:r>
                  <a:rPr lang="en-US" alt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kí</a:t>
                </a:r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hiệu</a:t>
                </a:r>
                <a:r>
                  <a:rPr lang="tr-TR" alt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2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alt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g</a:t>
                </a:r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alt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n</a:t>
                </a:r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))</a:t>
                </a:r>
                <a:r>
                  <a:rPr lang="tr-TR" alt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là</a:t>
                </a:r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tập</a:t>
                </a:r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các</a:t>
                </a:r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hàm</a:t>
                </a:r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:</a:t>
                </a:r>
              </a:p>
              <a:p>
                <a:pPr algn="ctr">
                  <a:lnSpc>
                    <a:spcPct val="150000"/>
                  </a:lnSpc>
                  <a:spcAft>
                    <a:spcPct val="20000"/>
                  </a:spcAft>
                </a:pPr>
                <a:r>
                  <a:rPr lang="en-US" sz="2200" i="1">
                    <a:solidFill>
                      <a:srgbClr val="C00000"/>
                    </a:solidFill>
                    <a:sym typeface="Symbol" pitchFamily="18" charset="2"/>
                  </a:rPr>
                  <a:t>O</a:t>
                </a:r>
                <a:r>
                  <a:rPr lang="en-US" sz="2200">
                    <a:solidFill>
                      <a:srgbClr val="C00000"/>
                    </a:solidFill>
                  </a:rPr>
                  <a:t>(</a:t>
                </a:r>
                <a:r>
                  <a:rPr lang="en-US" sz="2200" i="1">
                    <a:solidFill>
                      <a:srgbClr val="C00000"/>
                    </a:solidFill>
                  </a:rPr>
                  <a:t>g</a:t>
                </a:r>
                <a:r>
                  <a:rPr lang="en-US" sz="2200">
                    <a:solidFill>
                      <a:srgbClr val="C00000"/>
                    </a:solidFill>
                  </a:rPr>
                  <a:t>(</a:t>
                </a:r>
                <a:r>
                  <a:rPr lang="en-US" sz="2200" i="1">
                    <a:solidFill>
                      <a:srgbClr val="C00000"/>
                    </a:solidFill>
                  </a:rPr>
                  <a:t>n</a:t>
                </a:r>
                <a:r>
                  <a:rPr lang="en-US" sz="2200">
                    <a:solidFill>
                      <a:srgbClr val="C00000"/>
                    </a:solidFill>
                  </a:rPr>
                  <a:t>)) = {</a:t>
                </a:r>
                <a:r>
                  <a:rPr lang="en-US" sz="2200" i="1">
                    <a:solidFill>
                      <a:srgbClr val="C00000"/>
                    </a:solidFill>
                  </a:rPr>
                  <a:t>f</a:t>
                </a:r>
                <a:r>
                  <a:rPr lang="en-US" sz="2200">
                    <a:solidFill>
                      <a:srgbClr val="C00000"/>
                    </a:solidFill>
                  </a:rPr>
                  <a:t>(</a:t>
                </a:r>
                <a:r>
                  <a:rPr lang="en-US" sz="2200" i="1">
                    <a:solidFill>
                      <a:srgbClr val="C00000"/>
                    </a:solidFill>
                  </a:rPr>
                  <a:t>n</a:t>
                </a:r>
                <a:r>
                  <a:rPr lang="en-US" sz="2200">
                    <a:solidFill>
                      <a:srgbClr val="C00000"/>
                    </a:solidFill>
                  </a:rPr>
                  <a:t>): </a:t>
                </a:r>
                <a:r>
                  <a:rPr lang="en-US" sz="2200" err="1">
                    <a:solidFill>
                      <a:srgbClr val="C00000"/>
                    </a:solidFill>
                  </a:rPr>
                  <a:t>tồn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err="1">
                    <a:solidFill>
                      <a:srgbClr val="C00000"/>
                    </a:solidFill>
                  </a:rPr>
                  <a:t>tại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err="1">
                    <a:solidFill>
                      <a:srgbClr val="C00000"/>
                    </a:solidFill>
                  </a:rPr>
                  <a:t>các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err="1">
                    <a:solidFill>
                      <a:srgbClr val="C00000"/>
                    </a:solidFill>
                  </a:rPr>
                  <a:t>hằng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err="1">
                    <a:solidFill>
                      <a:srgbClr val="C00000"/>
                    </a:solidFill>
                  </a:rPr>
                  <a:t>số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err="1">
                    <a:solidFill>
                      <a:srgbClr val="C00000"/>
                    </a:solidFill>
                  </a:rPr>
                  <a:t>dương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i="1">
                    <a:solidFill>
                      <a:srgbClr val="C00000"/>
                    </a:solidFill>
                  </a:rPr>
                  <a:t>c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err="1">
                    <a:solidFill>
                      <a:srgbClr val="C00000"/>
                    </a:solidFill>
                  </a:rPr>
                  <a:t>và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i="1">
                    <a:solidFill>
                      <a:srgbClr val="C00000"/>
                    </a:solidFill>
                  </a:rPr>
                  <a:t>n</a:t>
                </a:r>
                <a:r>
                  <a:rPr lang="en-US" sz="2200" baseline="-25000">
                    <a:solidFill>
                      <a:srgbClr val="C00000"/>
                    </a:solidFill>
                  </a:rPr>
                  <a:t>0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err="1">
                    <a:solidFill>
                      <a:srgbClr val="C00000"/>
                    </a:solidFill>
                  </a:rPr>
                  <a:t>sao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err="1">
                    <a:solidFill>
                      <a:srgbClr val="C00000"/>
                    </a:solidFill>
                  </a:rPr>
                  <a:t>cho</a:t>
                </a:r>
                <a:r>
                  <a:rPr lang="en-US" sz="2200">
                    <a:solidFill>
                      <a:srgbClr val="C00000"/>
                    </a:solidFill>
                  </a:rPr>
                  <a:t>: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200" i="1">
                    <a:solidFill>
                      <a:srgbClr val="C00000"/>
                    </a:solidFill>
                  </a:rPr>
                  <a:t>f</a:t>
                </a:r>
                <a:r>
                  <a:rPr lang="en-US" sz="2200">
                    <a:solidFill>
                      <a:srgbClr val="C00000"/>
                    </a:solidFill>
                  </a:rPr>
                  <a:t>(</a:t>
                </a:r>
                <a:r>
                  <a:rPr lang="en-US" sz="2200" i="1">
                    <a:solidFill>
                      <a:srgbClr val="C00000"/>
                    </a:solidFill>
                  </a:rPr>
                  <a:t>n</a:t>
                </a:r>
                <a:r>
                  <a:rPr lang="en-US" sz="2200">
                    <a:solidFill>
                      <a:srgbClr val="C00000"/>
                    </a:solidFill>
                  </a:rPr>
                  <a:t>)</a:t>
                </a:r>
                <a:r>
                  <a:rPr lang="en-US" sz="2200" i="1">
                    <a:solidFill>
                      <a:srgbClr val="C00000"/>
                    </a:solidFill>
                  </a:rPr>
                  <a:t> </a:t>
                </a:r>
                <a:r>
                  <a:rPr lang="en-US" sz="2200">
                    <a:solidFill>
                      <a:srgbClr val="C00000"/>
                    </a:solidFill>
                    <a:sym typeface="Symbol" pitchFamily="18" charset="2"/>
                  </a:rPr>
                  <a:t>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i="1">
                    <a:solidFill>
                      <a:srgbClr val="C00000"/>
                    </a:solidFill>
                  </a:rPr>
                  <a:t>cg</a:t>
                </a:r>
                <a:r>
                  <a:rPr lang="en-US" sz="2200">
                    <a:solidFill>
                      <a:srgbClr val="C00000"/>
                    </a:solidFill>
                  </a:rPr>
                  <a:t>(</a:t>
                </a:r>
                <a:r>
                  <a:rPr lang="en-US" sz="2200" i="1">
                    <a:solidFill>
                      <a:srgbClr val="C00000"/>
                    </a:solidFill>
                  </a:rPr>
                  <a:t>n</a:t>
                </a:r>
                <a:r>
                  <a:rPr lang="en-US" sz="2200">
                    <a:solidFill>
                      <a:srgbClr val="C00000"/>
                    </a:solidFill>
                  </a:rPr>
                  <a:t>)  </a:t>
                </a:r>
                <a:r>
                  <a:rPr lang="en-US" sz="2200" err="1">
                    <a:solidFill>
                      <a:srgbClr val="C00000"/>
                    </a:solidFill>
                  </a:rPr>
                  <a:t>với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err="1">
                    <a:solidFill>
                      <a:srgbClr val="C00000"/>
                    </a:solidFill>
                  </a:rPr>
                  <a:t>mọi</a:t>
                </a:r>
                <a:r>
                  <a:rPr lang="en-US" sz="2200">
                    <a:solidFill>
                      <a:srgbClr val="C00000"/>
                    </a:solidFill>
                  </a:rPr>
                  <a:t> </a:t>
                </a:r>
                <a:r>
                  <a:rPr lang="en-US" sz="2200" i="1">
                    <a:solidFill>
                      <a:srgbClr val="C00000"/>
                    </a:solidFill>
                  </a:rPr>
                  <a:t>n </a:t>
                </a:r>
                <a:r>
                  <a:rPr lang="en-US" sz="2200">
                    <a:solidFill>
                      <a:srgbClr val="C00000"/>
                    </a:solidFill>
                    <a:sym typeface="Symbol" pitchFamily="18" charset="2"/>
                  </a:rPr>
                  <a:t></a:t>
                </a:r>
                <a:r>
                  <a:rPr lang="en-US" sz="2200" i="1" baseline="-25000">
                    <a:solidFill>
                      <a:srgbClr val="C00000"/>
                    </a:solidFill>
                  </a:rPr>
                  <a:t>  </a:t>
                </a:r>
                <a:r>
                  <a:rPr lang="en-US" sz="2200" i="1" err="1">
                    <a:solidFill>
                      <a:srgbClr val="C00000"/>
                    </a:solidFill>
                  </a:rPr>
                  <a:t>n</a:t>
                </a:r>
                <a:r>
                  <a:rPr lang="en-US" sz="2200" baseline="-25000" err="1">
                    <a:solidFill>
                      <a:srgbClr val="C00000"/>
                    </a:solidFill>
                  </a:rPr>
                  <a:t>0</a:t>
                </a:r>
                <a:r>
                  <a:rPr lang="en-US" sz="2200" i="1" baseline="-25000">
                    <a:solidFill>
                      <a:srgbClr val="C00000"/>
                    </a:solidFill>
                  </a:rPr>
                  <a:t> </a:t>
                </a:r>
                <a:r>
                  <a:rPr lang="en-US" sz="2200">
                    <a:solidFill>
                      <a:srgbClr val="C00000"/>
                    </a:solidFill>
                  </a:rPr>
                  <a:t>}</a:t>
                </a:r>
              </a:p>
              <a:p>
                <a:pPr marL="0" indent="0" algn="ctr" eaLnBrk="1" hangingPunct="1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en-US" sz="2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altLang="en-US" sz="2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tập</a:t>
                </a:r>
                <a:r>
                  <a:rPr lang="en-US" altLang="en-US" sz="2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tất</a:t>
                </a:r>
                <a:r>
                  <a:rPr lang="en-US" altLang="en-US" sz="2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cả</a:t>
                </a:r>
                <a:r>
                  <a:rPr lang="en-US" altLang="en-US" sz="2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các</a:t>
                </a:r>
                <a:r>
                  <a:rPr lang="en-US" altLang="en-US" sz="2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hàm</a:t>
                </a:r>
                <a:r>
                  <a:rPr lang="en-US" altLang="en-US" sz="2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có</a:t>
                </a:r>
                <a:r>
                  <a:rPr lang="en-US" altLang="en-US" sz="2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tốc</a:t>
                </a:r>
                <a:r>
                  <a:rPr lang="en-US" altLang="en-US" sz="2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độ</a:t>
                </a:r>
                <a:r>
                  <a:rPr lang="en-US" altLang="en-US" sz="2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tăng</a:t>
                </a:r>
                <a:r>
                  <a:rPr lang="en-US" altLang="en-US" sz="2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nhỏ</a:t>
                </a:r>
                <a:r>
                  <a:rPr lang="en-US" altLang="en-US" sz="2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hơn</a:t>
                </a:r>
                <a:r>
                  <a:rPr lang="en-US" altLang="en-US" sz="2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hoặc</a:t>
                </a:r>
                <a:r>
                  <a:rPr lang="en-US" altLang="en-US" sz="2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bằng</a:t>
                </a:r>
                <a:r>
                  <a:rPr lang="en-US" altLang="en-US" sz="2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tốc</a:t>
                </a:r>
                <a:r>
                  <a:rPr lang="en-US" altLang="en-US" sz="2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độ</a:t>
                </a:r>
                <a:r>
                  <a:rPr lang="en-US" altLang="en-US" sz="2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tăng</a:t>
                </a:r>
                <a:r>
                  <a:rPr lang="en-US" altLang="en-US" sz="2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của</a:t>
                </a:r>
                <a:r>
                  <a:rPr lang="en-US" altLang="en-US" sz="2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g(n))</a:t>
                </a:r>
              </a:p>
              <a:p>
                <a:pPr marL="342900" indent="-342900">
                  <a:lnSpc>
                    <a:spcPct val="130000"/>
                  </a:lnSpc>
                  <a:buFont typeface="Wingdings" panose="05000000000000000000" pitchFamily="2" charset="2"/>
                  <a:buChar char="§"/>
                </a:pP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O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g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n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))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là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tập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các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hàm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đạt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tới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giá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trị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vô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cùng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không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nhanh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hơn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g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n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).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Ví</a:t>
                </a:r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dụ</a:t>
                </a:r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: </a:t>
                </a:r>
                <a:r>
                  <a:rPr lang="en-US" alt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Chứng</a:t>
                </a:r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minh</a:t>
                </a:r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rằng</a:t>
                </a:r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 2</a:t>
                </a:r>
                <a:r>
                  <a:rPr lang="en-US" altLang="en-US" sz="2200" b="1" i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en-US" altLang="en-US" sz="2200" b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+</a:t>
                </a:r>
                <a:r>
                  <a:rPr lang="en-US" altLang="en-US" sz="2200" b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10 = </a:t>
                </a:r>
                <a:r>
                  <a:rPr lang="en-US" altLang="en-US" sz="2200" b="1" i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O</a:t>
                </a:r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en-US" sz="2200" b="1" i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en-US" alt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spcAft>
                    <a:spcPts val="300"/>
                  </a:spcAft>
                  <a:buNone/>
                </a:pPr>
                <a:r>
                  <a:rPr lang="en-US" altLang="en-US" sz="2200">
                    <a:cs typeface="Times New Roman" panose="02020603050405020304" pitchFamily="18" charset="0"/>
                    <a:sym typeface="Wingdings" panose="05000000000000000000" pitchFamily="2" charset="2"/>
                  </a:rPr>
                  <a:t> </a:t>
                </a:r>
                <a:r>
                  <a:rPr lang="en-US" altLang="en-US" sz="2200" i="1">
                    <a:cs typeface="Times New Roman" panose="02020603050405020304" pitchFamily="18" charset="0"/>
                    <a:sym typeface="Wingdings" panose="05000000000000000000" pitchFamily="2" charset="2"/>
                  </a:rPr>
                  <a:t>f</a:t>
                </a:r>
                <a:r>
                  <a:rPr lang="en-US" altLang="en-US" sz="2200"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en-US" altLang="en-US" sz="2200" i="1">
                    <a:cs typeface="Times New Roman" panose="02020603050405020304" pitchFamily="18" charset="0"/>
                    <a:sym typeface="Wingdings" panose="05000000000000000000" pitchFamily="2" charset="2"/>
                  </a:rPr>
                  <a:t>n</a:t>
                </a:r>
                <a:r>
                  <a:rPr lang="en-US" altLang="en-US" sz="2200">
                    <a:cs typeface="Times New Roman" panose="02020603050405020304" pitchFamily="18" charset="0"/>
                    <a:sym typeface="Wingdings" panose="05000000000000000000" pitchFamily="2" charset="2"/>
                  </a:rPr>
                  <a:t>) = 2</a:t>
                </a:r>
                <a:r>
                  <a:rPr lang="en-US" altLang="en-US" sz="2200" i="1">
                    <a:cs typeface="Times New Roman" panose="02020603050405020304" pitchFamily="18" charset="0"/>
                    <a:sym typeface="Wingdings" panose="05000000000000000000" pitchFamily="2" charset="2"/>
                  </a:rPr>
                  <a:t>n</a:t>
                </a:r>
                <a:r>
                  <a:rPr lang="en-US" altLang="en-US" sz="2200">
                    <a:cs typeface="Times New Roman" panose="02020603050405020304" pitchFamily="18" charset="0"/>
                    <a:sym typeface="Wingdings" panose="05000000000000000000" pitchFamily="2" charset="2"/>
                  </a:rPr>
                  <a:t>+10, </a:t>
                </a:r>
                <a:r>
                  <a:rPr lang="en-US" altLang="en-US" sz="2200" i="1">
                    <a:cs typeface="Times New Roman" panose="02020603050405020304" pitchFamily="18" charset="0"/>
                    <a:sym typeface="Wingdings" panose="05000000000000000000" pitchFamily="2" charset="2"/>
                  </a:rPr>
                  <a:t>g</a:t>
                </a:r>
                <a:r>
                  <a:rPr lang="en-US" altLang="en-US" sz="2200"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en-US" altLang="en-US" sz="2200" i="1">
                    <a:cs typeface="Times New Roman" panose="02020603050405020304" pitchFamily="18" charset="0"/>
                    <a:sym typeface="Wingdings" panose="05000000000000000000" pitchFamily="2" charset="2"/>
                  </a:rPr>
                  <a:t>n</a:t>
                </a:r>
                <a:r>
                  <a:rPr lang="en-US" altLang="en-US" sz="2200">
                    <a:cs typeface="Times New Roman" panose="02020603050405020304" pitchFamily="18" charset="0"/>
                    <a:sym typeface="Wingdings" panose="05000000000000000000" pitchFamily="2" charset="2"/>
                  </a:rPr>
                  <a:t>) = </a:t>
                </a:r>
                <a:r>
                  <a:rPr lang="en-US" altLang="en-US" sz="2200" i="1">
                    <a:cs typeface="Times New Roman" panose="02020603050405020304" pitchFamily="18" charset="0"/>
                    <a:sym typeface="Wingdings" panose="05000000000000000000" pitchFamily="2" charset="2"/>
                  </a:rPr>
                  <a:t>n</a:t>
                </a:r>
                <a:endParaRPr lang="en-US" altLang="en-US" sz="2200" i="1"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731520" lvl="1" indent="-274320">
                  <a:lnSpc>
                    <a:spcPct val="114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en-US" sz="200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Cần</a:t>
                </a: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00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tìm</a:t>
                </a: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00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hằng</a:t>
                </a: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00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số</a:t>
                </a: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000" i="1">
                    <a:cs typeface="Times New Roman" panose="02020603050405020304" pitchFamily="18" charset="0"/>
                    <a:sym typeface="Symbol" panose="05050102010706020507" pitchFamily="18" charset="2"/>
                  </a:rPr>
                  <a:t>c</a:t>
                </a: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00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và</a:t>
                </a: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000" i="1"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en-US" altLang="en-US" sz="2000" baseline="-25000">
                    <a:cs typeface="Times New Roman" panose="02020603050405020304" pitchFamily="18" charset="0"/>
                    <a:sym typeface="Symbol" panose="05050102010706020507" pitchFamily="18" charset="2"/>
                  </a:rPr>
                  <a:t>0</a:t>
                </a: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00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sao</a:t>
                </a: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00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cho</a:t>
                </a: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:</a:t>
                </a:r>
              </a:p>
              <a:p>
                <a:pPr lvl="2">
                  <a:lnSpc>
                    <a:spcPct val="114000"/>
                  </a:lnSpc>
                </a:pPr>
                <a:r>
                  <a:rPr lang="en-US" altLang="en-US" sz="200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lang="en-US" altLang="en-US" sz="2000" b="1" i="1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en-US" altLang="en-US" sz="2000" b="1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+</a:t>
                </a:r>
                <a:r>
                  <a:rPr lang="en-US" altLang="en-US" sz="2000" b="1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10</a:t>
                </a:r>
                <a:r>
                  <a:rPr lang="en-US" altLang="en-US" sz="2000" b="1" i="1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</a:t>
                </a:r>
                <a:r>
                  <a:rPr lang="en-US" altLang="en-US" sz="20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b="1" i="1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cn</a:t>
                </a:r>
                <a:r>
                  <a:rPr lang="en-US" altLang="en-US" sz="2000" b="1" i="1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00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với</a:t>
                </a: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00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mọi</a:t>
                </a: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2000" i="1"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  </a:t>
                </a:r>
                <a:r>
                  <a:rPr lang="en-US" altLang="en-US" sz="2000" i="1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en-US" altLang="en-US" sz="2000" baseline="-2500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0</a:t>
                </a:r>
                <a:endParaRPr lang="en-US" altLang="en-US" sz="2000" b="1" i="1"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>
                  <a:lnSpc>
                    <a:spcPct val="114000"/>
                  </a:lnSpc>
                </a:pP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       </a:t>
                </a:r>
                <a:r>
                  <a:rPr lang="en-US" altLang="en-US" sz="2000"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en-US" sz="2000" b="1" i="1">
                    <a:cs typeface="Times New Roman" panose="02020603050405020304" pitchFamily="18" charset="0"/>
                    <a:sym typeface="Symbol" panose="05050102010706020507" pitchFamily="18" charset="2"/>
                  </a:rPr>
                  <a:t>c</a:t>
                </a: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  2) </a:t>
                </a:r>
                <a:r>
                  <a:rPr lang="en-US" altLang="en-US" sz="2000" b="1" i="1">
                    <a:cs typeface="Times New Roman" panose="02020603050405020304" pitchFamily="18" charset="0"/>
                    <a:sym typeface="Symbol" panose="05050102010706020507" pitchFamily="18" charset="2"/>
                  </a:rPr>
                  <a:t>n </a:t>
                </a: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 10</a:t>
                </a:r>
              </a:p>
              <a:p>
                <a:pPr lvl="1">
                  <a:lnSpc>
                    <a:spcPct val="114000"/>
                  </a:lnSpc>
                </a:pPr>
                <a:r>
                  <a:rPr lang="en-US" altLang="en-US" sz="2000" b="1" i="1">
                    <a:cs typeface="Times New Roman" panose="02020603050405020304" pitchFamily="18" charset="0"/>
                    <a:sym typeface="Symbol" panose="05050102010706020507" pitchFamily="18" charset="2"/>
                  </a:rPr>
                  <a:t>	</a:t>
                </a:r>
                <a:r>
                  <a:rPr lang="en-US" altLang="en-US" sz="2000" b="1" i="1">
                    <a:cs typeface="Times New Roman" panose="02020603050405020304" pitchFamily="18" charset="0"/>
                    <a:sym typeface="Wingdings" panose="05000000000000000000" pitchFamily="2" charset="2"/>
                  </a:rPr>
                  <a:t>  </a:t>
                </a:r>
                <a:r>
                  <a:rPr lang="en-US" altLang="en-US" sz="2000" b="1" i="1">
                    <a:cs typeface="Times New Roman" panose="02020603050405020304" pitchFamily="18" charset="0"/>
                    <a:sym typeface="Symbol" panose="05050102010706020507" pitchFamily="18" charset="2"/>
                  </a:rPr>
                  <a:t>n </a:t>
                </a: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 10/(</a:t>
                </a:r>
                <a:r>
                  <a:rPr lang="en-US" altLang="en-US" sz="2000" b="1" i="1">
                    <a:cs typeface="Times New Roman" panose="02020603050405020304" pitchFamily="18" charset="0"/>
                    <a:sym typeface="Symbol" panose="05050102010706020507" pitchFamily="18" charset="2"/>
                  </a:rPr>
                  <a:t>c</a:t>
                </a: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  2)</a:t>
                </a:r>
              </a:p>
              <a:p>
                <a:pPr lvl="1">
                  <a:lnSpc>
                    <a:spcPct val="114000"/>
                  </a:lnSpc>
                </a:pPr>
                <a:r>
                  <a:rPr lang="en-US" altLang="en-US" sz="2000">
                    <a:cs typeface="Times New Roman" panose="02020603050405020304" pitchFamily="18" charset="0"/>
                  </a:rPr>
                  <a:t>       </a:t>
                </a:r>
                <a:r>
                  <a:rPr lang="en-US" altLang="en-US" sz="2000">
                    <a:cs typeface="Times New Roman" panose="02020603050405020304" pitchFamily="18" charset="0"/>
                    <a:sym typeface="Wingdings" panose="05000000000000000000" pitchFamily="2" charset="2"/>
                  </a:rPr>
                  <a:t>  </a:t>
                </a:r>
                <a:r>
                  <a:rPr lang="en-US" altLang="en-US" sz="2000" err="1">
                    <a:cs typeface="Times New Roman" panose="02020603050405020304" pitchFamily="18" charset="0"/>
                    <a:sym typeface="Wingdings" panose="05000000000000000000" pitchFamily="2" charset="2"/>
                  </a:rPr>
                  <a:t>c</a:t>
                </a:r>
                <a:r>
                  <a:rPr lang="en-US" altLang="en-US" sz="2000" err="1">
                    <a:cs typeface="Times New Roman" panose="02020603050405020304" pitchFamily="18" charset="0"/>
                  </a:rPr>
                  <a:t>họn</a:t>
                </a:r>
                <a:r>
                  <a:rPr lang="en-US" altLang="en-US" sz="20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b="1" i="1">
                    <a:cs typeface="Times New Roman" panose="02020603050405020304" pitchFamily="18" charset="0"/>
                    <a:sym typeface="Symbol" panose="05050102010706020507" pitchFamily="18" charset="2"/>
                  </a:rPr>
                  <a:t>c </a:t>
                </a: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= 3 </a:t>
                </a:r>
                <a:r>
                  <a:rPr lang="en-US" altLang="en-US" sz="2000" err="1">
                    <a:cs typeface="Times New Roman" panose="02020603050405020304" pitchFamily="18" charset="0"/>
                  </a:rPr>
                  <a:t>và</a:t>
                </a:r>
                <a:r>
                  <a:rPr lang="en-US" altLang="en-US" sz="200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b="1" i="1"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en-US" altLang="en-US" sz="2000" b="1" baseline="-25000">
                    <a:cs typeface="Times New Roman" panose="02020603050405020304" pitchFamily="18" charset="0"/>
                    <a:sym typeface="Symbol" panose="05050102010706020507" pitchFamily="18" charset="2"/>
                  </a:rPr>
                  <a:t>0 </a:t>
                </a:r>
                <a:r>
                  <a:rPr lang="en-US" altLang="en-US" sz="2000">
                    <a:cs typeface="Times New Roman" panose="02020603050405020304" pitchFamily="18" charset="0"/>
                    <a:sym typeface="Symbol" panose="05050102010706020507" pitchFamily="18" charset="2"/>
                  </a:rPr>
                  <a:t>= 10</a:t>
                </a:r>
                <a:endParaRPr lang="en-US" altLang="en-US" sz="2000"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en-US" sz="2200">
                  <a:solidFill>
                    <a:srgbClr val="00206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01DA63-77D8-4CFA-F60B-71E8FC03C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96" y="1188720"/>
                <a:ext cx="10792227" cy="6095836"/>
              </a:xfrm>
              <a:prstGeom prst="rect">
                <a:avLst/>
              </a:prstGeom>
              <a:blipFill>
                <a:blip r:embed="rId2"/>
                <a:stretch>
                  <a:fillRect l="-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7EF2158A-AF93-8FD3-EED3-E5F89A82E449}"/>
              </a:ext>
            </a:extLst>
          </p:cNvPr>
          <p:cNvSpPr txBox="1">
            <a:spLocks/>
          </p:cNvSpPr>
          <p:nvPr/>
        </p:nvSpPr>
        <p:spPr>
          <a:xfrm>
            <a:off x="235544" y="669445"/>
            <a:ext cx="6049288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>
                <a:latin typeface="+mn-lt"/>
                <a:cs typeface="Arial" panose="020B0604020202020204" pitchFamily="34" charset="0"/>
              </a:rPr>
              <a:t>3</a:t>
            </a:r>
            <a:r>
              <a:rPr lang="vi-VN" sz="2200">
                <a:latin typeface="+mn-lt"/>
                <a:cs typeface="Arial" panose="020B0604020202020204" pitchFamily="34" charset="0"/>
              </a:rPr>
              <a:t>.</a:t>
            </a:r>
            <a:r>
              <a:rPr lang="en-US" sz="2200">
                <a:latin typeface="+mn-lt"/>
                <a:cs typeface="Arial" panose="020B0604020202020204" pitchFamily="34" charset="0"/>
              </a:rPr>
              <a:t>2.</a:t>
            </a:r>
            <a:r>
              <a:rPr lang="vi-VN" sz="2200">
                <a:latin typeface="+mn-lt"/>
                <a:cs typeface="Arial" panose="020B0604020202020204" pitchFamily="34" charset="0"/>
              </a:rPr>
              <a:t> </a:t>
            </a:r>
            <a:r>
              <a:rPr lang="en-US" sz="2200" err="1">
                <a:latin typeface="+mn-lt"/>
                <a:cs typeface="Arial" panose="020B0604020202020204" pitchFamily="34" charset="0"/>
              </a:rPr>
              <a:t>Ký</a:t>
            </a:r>
            <a:r>
              <a:rPr lang="en-US" sz="2200">
                <a:latin typeface="+mn-lt"/>
                <a:cs typeface="Arial" panose="020B0604020202020204" pitchFamily="34" charset="0"/>
              </a:rPr>
              <a:t> </a:t>
            </a:r>
            <a:r>
              <a:rPr lang="en-US" sz="2200" err="1">
                <a:latin typeface="+mn-lt"/>
                <a:cs typeface="Arial" panose="020B0604020202020204" pitchFamily="34" charset="0"/>
              </a:rPr>
              <a:t>hiệu</a:t>
            </a:r>
            <a:r>
              <a:rPr lang="en-US" sz="2200">
                <a:latin typeface="+mn-lt"/>
                <a:cs typeface="Arial" panose="020B0604020202020204" pitchFamily="34" charset="0"/>
              </a:rPr>
              <a:t> </a:t>
            </a:r>
            <a:r>
              <a:rPr lang="en-US" sz="2200" err="1">
                <a:latin typeface="+mn-lt"/>
                <a:cs typeface="Arial" panose="020B0604020202020204" pitchFamily="34" charset="0"/>
              </a:rPr>
              <a:t>tiệm</a:t>
            </a:r>
            <a:r>
              <a:rPr lang="en-US" sz="2200">
                <a:latin typeface="+mn-lt"/>
                <a:cs typeface="Arial" panose="020B0604020202020204" pitchFamily="34" charset="0"/>
              </a:rPr>
              <a:t> </a:t>
            </a:r>
            <a:r>
              <a:rPr lang="en-US" sz="2200" err="1">
                <a:latin typeface="+mn-lt"/>
                <a:cs typeface="Arial" panose="020B0604020202020204" pitchFamily="34" charset="0"/>
              </a:rPr>
              <a:t>cận</a:t>
            </a:r>
            <a:r>
              <a:rPr lang="en-US" sz="2200">
                <a:latin typeface="+mn-lt"/>
                <a:cs typeface="Arial" panose="020B0604020202020204" pitchFamily="34" charset="0"/>
              </a:rPr>
              <a:t> O</a:t>
            </a:r>
            <a:r>
              <a:rPr lang="en-US" sz="2400">
                <a:cs typeface="Arial" panose="020B0604020202020204" pitchFamily="34" charset="0"/>
              </a:rPr>
              <a:t> </a:t>
            </a:r>
            <a:r>
              <a:rPr lang="en-US" sz="2200" err="1">
                <a:latin typeface="+mn-lt"/>
                <a:cs typeface="Arial" panose="020B0604020202020204" pitchFamily="34" charset="0"/>
              </a:rPr>
              <a:t>lớn</a:t>
            </a:r>
            <a:r>
              <a:rPr lang="en-US" sz="22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>
                <a:solidFill>
                  <a:srgbClr val="002060"/>
                </a:solidFill>
                <a:latin typeface="Symbol" pitchFamily="18" charset="2"/>
                <a:cs typeface="Arial" panose="020B0604020202020204" pitchFamily="34" charset="0"/>
              </a:rPr>
              <a:t>O</a:t>
            </a:r>
            <a:r>
              <a:rPr lang="en-US" sz="2200">
                <a:latin typeface="+mn-lt"/>
                <a:cs typeface="Arial" panose="020B0604020202020204" pitchFamily="34" charset="0"/>
              </a:rPr>
              <a:t> </a:t>
            </a:r>
            <a:endParaRPr lang="en-US" sz="2200">
              <a:solidFill>
                <a:srgbClr val="002060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809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3</a:t>
            </a:r>
            <a:r>
              <a:rPr lang="vi-VN">
                <a:cs typeface="Arial" panose="020B0604020202020204" pitchFamily="34" charset="0"/>
              </a:rPr>
              <a:t>. </a:t>
            </a:r>
            <a:r>
              <a:rPr lang="en-US">
                <a:cs typeface="Arial" panose="020B0604020202020204" pitchFamily="34" charset="0"/>
              </a:rPr>
              <a:t>KÝ HIỆU TIỆM CẬN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539496" y="1188720"/>
            <a:ext cx="1104860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7432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Chú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ý: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Có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i="1">
                <a:solidFill>
                  <a:srgbClr val="002060"/>
                </a:solidFill>
                <a:cs typeface="Times New Roman" panose="02020603050405020304" pitchFamily="18" charset="0"/>
              </a:rPr>
              <a:t>f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sz="2000" i="1">
                <a:solidFill>
                  <a:srgbClr val="002060"/>
                </a:solidFill>
                <a:cs typeface="Times New Roman" panose="02020603050405020304" pitchFamily="18" charset="0"/>
              </a:rPr>
              <a:t>n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) = 50</a:t>
            </a:r>
            <a:r>
              <a:rPr lang="en-US" altLang="en-US" sz="2000" i="1">
                <a:solidFill>
                  <a:srgbClr val="002060"/>
                </a:solidFill>
                <a:cs typeface="Times New Roman" panose="02020603050405020304" pitchFamily="18" charset="0"/>
              </a:rPr>
              <a:t>n</a:t>
            </a:r>
            <a:r>
              <a:rPr lang="en-US" altLang="en-US" sz="2000" baseline="30000">
                <a:solidFill>
                  <a:srgbClr val="002060"/>
                </a:solidFill>
                <a:cs typeface="Times New Roman" panose="02020603050405020304" pitchFamily="18" charset="0"/>
              </a:rPr>
              <a:t>3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+ 20</a:t>
            </a:r>
            <a:r>
              <a:rPr lang="en-US" altLang="en-US" sz="2000" i="1">
                <a:solidFill>
                  <a:srgbClr val="002060"/>
                </a:solidFill>
                <a:cs typeface="Times New Roman" panose="02020603050405020304" pitchFamily="18" charset="0"/>
              </a:rPr>
              <a:t>n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+ 4 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là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O(</a:t>
            </a:r>
            <a:r>
              <a:rPr lang="en-US" altLang="en-US" sz="2000" i="1">
                <a:solidFill>
                  <a:srgbClr val="002060"/>
                </a:solidFill>
                <a:cs typeface="Times New Roman" panose="02020603050405020304" pitchFamily="18" charset="0"/>
              </a:rPr>
              <a:t>n</a:t>
            </a:r>
            <a:r>
              <a:rPr lang="en-US" altLang="en-US" sz="2000" baseline="30000">
                <a:solidFill>
                  <a:srgbClr val="002060"/>
                </a:solidFill>
                <a:cs typeface="Times New Roman" panose="02020603050405020304" pitchFamily="18" charset="0"/>
              </a:rPr>
              <a:t>3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)</a:t>
            </a:r>
          </a:p>
          <a:p>
            <a:pPr marL="640080" lvl="1" indent="-27432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Cũng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đúng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khi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nói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i="1">
                <a:solidFill>
                  <a:srgbClr val="002060"/>
                </a:solidFill>
                <a:cs typeface="Times New Roman" panose="02020603050405020304" pitchFamily="18" charset="0"/>
              </a:rPr>
              <a:t>f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sz="2000" i="1">
                <a:solidFill>
                  <a:srgbClr val="002060"/>
                </a:solidFill>
                <a:cs typeface="Times New Roman" panose="02020603050405020304" pitchFamily="18" charset="0"/>
              </a:rPr>
              <a:t>n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)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là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i="1">
                <a:solidFill>
                  <a:srgbClr val="002060"/>
                </a:solidFill>
                <a:cs typeface="Times New Roman" panose="02020603050405020304" pitchFamily="18" charset="0"/>
              </a:rPr>
              <a:t>O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sz="2000" i="1">
                <a:solidFill>
                  <a:srgbClr val="002060"/>
                </a:solidFill>
                <a:cs typeface="Times New Roman" panose="02020603050405020304" pitchFamily="18" charset="0"/>
              </a:rPr>
              <a:t>n</a:t>
            </a:r>
            <a:r>
              <a:rPr lang="en-US" altLang="en-US" sz="2000" baseline="30000">
                <a:solidFill>
                  <a:srgbClr val="002060"/>
                </a:solidFill>
                <a:cs typeface="Times New Roman" panose="02020603050405020304" pitchFamily="18" charset="0"/>
              </a:rPr>
              <a:t>3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+</a:t>
            </a:r>
            <a:r>
              <a:rPr lang="en-US" altLang="en-US" sz="2000" i="1">
                <a:solidFill>
                  <a:srgbClr val="002060"/>
                </a:solidFill>
                <a:cs typeface="Times New Roman" panose="02020603050405020304" pitchFamily="18" charset="0"/>
              </a:rPr>
              <a:t>n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) </a:t>
            </a:r>
          </a:p>
          <a:p>
            <a:pPr marL="914400" lvl="2" indent="-274320" algn="just">
              <a:lnSpc>
                <a:spcPct val="150000"/>
              </a:lnSpc>
              <a:buSzPct val="75000"/>
              <a:buFont typeface="Wingdings" panose="05000000000000000000" pitchFamily="2" charset="2"/>
              <a:buChar char="§"/>
            </a:pP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Không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hữu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ích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,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vì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i="1">
                <a:solidFill>
                  <a:srgbClr val="002060"/>
                </a:solidFill>
                <a:cs typeface="Times New Roman" panose="02020603050405020304" pitchFamily="18" charset="0"/>
              </a:rPr>
              <a:t>n</a:t>
            </a:r>
            <a:r>
              <a:rPr lang="en-US" altLang="en-US" sz="2000" baseline="30000">
                <a:solidFill>
                  <a:srgbClr val="002060"/>
                </a:solidFill>
                <a:cs typeface="Times New Roman" panose="02020603050405020304" pitchFamily="18" charset="0"/>
              </a:rPr>
              <a:t>3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có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tốc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độ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tăng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lớn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hơn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rất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nhiều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so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với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i="1">
                <a:solidFill>
                  <a:srgbClr val="002060"/>
                </a:solidFill>
                <a:cs typeface="Times New Roman" panose="02020603050405020304" pitchFamily="18" charset="0"/>
              </a:rPr>
              <a:t>n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,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khi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i="1">
                <a:solidFill>
                  <a:srgbClr val="002060"/>
                </a:solidFill>
                <a:cs typeface="Times New Roman" panose="02020603050405020304" pitchFamily="18" charset="0"/>
              </a:rPr>
              <a:t>n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lớn</a:t>
            </a:r>
            <a:endParaRPr lang="en-US" altLang="en-US" sz="200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640080" lvl="1" indent="-27432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Cũng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đúng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khi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nói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f(</a:t>
            </a:r>
            <a:r>
              <a:rPr lang="en-US" altLang="en-US" sz="2000" i="1">
                <a:solidFill>
                  <a:srgbClr val="002060"/>
                </a:solidFill>
                <a:cs typeface="Times New Roman" panose="02020603050405020304" pitchFamily="18" charset="0"/>
              </a:rPr>
              <a:t>n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)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là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O(</a:t>
            </a:r>
            <a:r>
              <a:rPr lang="en-US" altLang="en-US" sz="2000" i="1">
                <a:solidFill>
                  <a:srgbClr val="002060"/>
                </a:solidFill>
                <a:cs typeface="Times New Roman" panose="02020603050405020304" pitchFamily="18" charset="0"/>
              </a:rPr>
              <a:t>n</a:t>
            </a:r>
            <a:r>
              <a:rPr lang="en-US" altLang="en-US" sz="2000" baseline="30000">
                <a:solidFill>
                  <a:srgbClr val="002060"/>
                </a:solidFill>
                <a:cs typeface="Times New Roman" panose="02020603050405020304" pitchFamily="18" charset="0"/>
              </a:rPr>
              <a:t>5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)</a:t>
            </a:r>
          </a:p>
          <a:p>
            <a:pPr marL="914400" lvl="2" indent="-274320" algn="just">
              <a:lnSpc>
                <a:spcPct val="150000"/>
              </a:lnSpc>
              <a:buSzPct val="75000"/>
              <a:buFont typeface="Wingdings" panose="05000000000000000000" pitchFamily="2" charset="2"/>
              <a:buChar char="§"/>
            </a:pP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Đúng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,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nhưng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g(</a:t>
            </a:r>
            <a:r>
              <a:rPr lang="en-US" altLang="en-US" sz="2000" i="1">
                <a:solidFill>
                  <a:srgbClr val="002060"/>
                </a:solidFill>
                <a:cs typeface="Times New Roman" panose="02020603050405020304" pitchFamily="18" charset="0"/>
              </a:rPr>
              <a:t>n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)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nên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có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tốc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độ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tăng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càng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gần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với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tốc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độ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tăng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của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f(n)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càng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tốt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, </a:t>
            </a:r>
            <a:b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</a:b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thì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đánh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giá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thời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gian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tính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mới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có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giá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trị</a:t>
            </a:r>
            <a:endParaRPr lang="en-US" altLang="en-US" sz="200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342900" indent="-27432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Quy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tắc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đơn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giản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: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Bỏ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qua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các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số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hạng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có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số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mũ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thấp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hơn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và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các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hằng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số</a:t>
            </a:r>
            <a:endParaRPr lang="en-US" altLang="en-US" sz="200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640080" lvl="1" indent="-27432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Ví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 New Roman" panose="02020603050405020304" pitchFamily="18" charset="0"/>
              </a:rPr>
              <a:t>dụ</a:t>
            </a:r>
            <a:r>
              <a:rPr lang="en-US" altLang="en-US" sz="2000">
                <a:solidFill>
                  <a:srgbClr val="002060"/>
                </a:solidFill>
                <a:cs typeface="Times New Roman" panose="02020603050405020304" pitchFamily="18" charset="0"/>
              </a:rPr>
              <a:t>:</a:t>
            </a:r>
          </a:p>
          <a:p>
            <a:pPr marL="914400" lvl="2" indent="-274320" algn="just">
              <a:lnSpc>
                <a:spcPct val="150000"/>
              </a:lnSpc>
              <a:buSzPct val="75000"/>
              <a:buFont typeface="Wingdings" panose="05000000000000000000" pitchFamily="2" charset="2"/>
              <a:buChar char="§"/>
            </a:pPr>
            <a:r>
              <a:rPr lang="en-US" altLang="en-US" sz="2000" err="1">
                <a:solidFill>
                  <a:srgbClr val="002060"/>
                </a:solidFill>
                <a:cs typeface="Times" panose="02020603050405020304" pitchFamily="18" charset="0"/>
              </a:rPr>
              <a:t>Tất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" panose="02020603050405020304" pitchFamily="18" charset="0"/>
              </a:rPr>
              <a:t>cả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" panose="02020603050405020304" pitchFamily="18" charset="0"/>
              </a:rPr>
              <a:t>các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" panose="02020603050405020304" pitchFamily="18" charset="0"/>
              </a:rPr>
              <a:t>hàm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" panose="02020603050405020304" pitchFamily="18" charset="0"/>
              </a:rPr>
              <a:t>sau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" panose="02020603050405020304" pitchFamily="18" charset="0"/>
              </a:rPr>
              <a:t>đều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" panose="02020603050405020304" pitchFamily="18" charset="0"/>
              </a:rPr>
              <a:t>là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O(</a:t>
            </a:r>
            <a:r>
              <a:rPr lang="en-US" altLang="en-US" sz="2000" i="1">
                <a:solidFill>
                  <a:srgbClr val="002060"/>
                </a:solidFill>
                <a:cs typeface="Times" panose="02020603050405020304" pitchFamily="18" charset="0"/>
              </a:rPr>
              <a:t>n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): </a:t>
            </a:r>
            <a:r>
              <a:rPr lang="en-US" altLang="en-US" sz="2000" i="1">
                <a:solidFill>
                  <a:srgbClr val="002060"/>
                </a:solidFill>
                <a:cs typeface="Times" panose="02020603050405020304" pitchFamily="18" charset="0"/>
              </a:rPr>
              <a:t>n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, 3</a:t>
            </a:r>
            <a:r>
              <a:rPr lang="en-US" altLang="en-US" sz="2000" i="1">
                <a:solidFill>
                  <a:srgbClr val="002060"/>
                </a:solidFill>
                <a:cs typeface="Times" panose="02020603050405020304" pitchFamily="18" charset="0"/>
              </a:rPr>
              <a:t>n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, 61</a:t>
            </a:r>
            <a:r>
              <a:rPr lang="en-US" altLang="en-US" sz="2000" i="1">
                <a:solidFill>
                  <a:srgbClr val="002060"/>
                </a:solidFill>
                <a:cs typeface="Times" panose="02020603050405020304" pitchFamily="18" charset="0"/>
              </a:rPr>
              <a:t>n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+ 5, 22</a:t>
            </a:r>
            <a:r>
              <a:rPr lang="en-US" altLang="en-US" sz="2000" i="1">
                <a:solidFill>
                  <a:srgbClr val="002060"/>
                </a:solidFill>
                <a:cs typeface="Times" panose="02020603050405020304" pitchFamily="18" charset="0"/>
              </a:rPr>
              <a:t>n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– 5, …</a:t>
            </a:r>
          </a:p>
          <a:p>
            <a:pPr marL="914400" lvl="2" indent="-274320" algn="just">
              <a:lnSpc>
                <a:spcPct val="150000"/>
              </a:lnSpc>
              <a:buSzPct val="75000"/>
              <a:buFont typeface="Wingdings" panose="05000000000000000000" pitchFamily="2" charset="2"/>
              <a:buChar char="§"/>
            </a:pPr>
            <a:r>
              <a:rPr lang="en-US" altLang="en-US" sz="2000" err="1">
                <a:solidFill>
                  <a:srgbClr val="002060"/>
                </a:solidFill>
                <a:cs typeface="Times" panose="02020603050405020304" pitchFamily="18" charset="0"/>
              </a:rPr>
              <a:t>Tất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" panose="02020603050405020304" pitchFamily="18" charset="0"/>
              </a:rPr>
              <a:t>cả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" panose="02020603050405020304" pitchFamily="18" charset="0"/>
              </a:rPr>
              <a:t>các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" panose="02020603050405020304" pitchFamily="18" charset="0"/>
              </a:rPr>
              <a:t>hàm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" panose="02020603050405020304" pitchFamily="18" charset="0"/>
              </a:rPr>
              <a:t>sau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" panose="02020603050405020304" pitchFamily="18" charset="0"/>
              </a:rPr>
              <a:t>đều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" panose="02020603050405020304" pitchFamily="18" charset="0"/>
              </a:rPr>
              <a:t>là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O(</a:t>
            </a:r>
            <a:r>
              <a:rPr lang="en-US" altLang="en-US" sz="2000" i="1">
                <a:solidFill>
                  <a:srgbClr val="002060"/>
                </a:solidFill>
                <a:cs typeface="Times" panose="02020603050405020304" pitchFamily="18" charset="0"/>
              </a:rPr>
              <a:t>n</a:t>
            </a:r>
            <a:r>
              <a:rPr lang="en-US" altLang="en-US" sz="2000" baseline="30000">
                <a:solidFill>
                  <a:srgbClr val="002060"/>
                </a:solidFill>
                <a:cs typeface="Times" panose="02020603050405020304" pitchFamily="18" charset="0"/>
              </a:rPr>
              <a:t>2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): </a:t>
            </a:r>
            <a:r>
              <a:rPr lang="en-US" altLang="en-US" sz="2000" i="1">
                <a:solidFill>
                  <a:srgbClr val="002060"/>
                </a:solidFill>
                <a:cs typeface="Times" panose="02020603050405020304" pitchFamily="18" charset="0"/>
              </a:rPr>
              <a:t>n</a:t>
            </a:r>
            <a:r>
              <a:rPr lang="en-US" altLang="en-US" sz="2000" baseline="30000">
                <a:solidFill>
                  <a:srgbClr val="002060"/>
                </a:solidFill>
                <a:cs typeface="Times" panose="02020603050405020304" pitchFamily="18" charset="0"/>
              </a:rPr>
              <a:t>2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, 9 </a:t>
            </a:r>
            <a:r>
              <a:rPr lang="en-US" altLang="en-US" sz="2000" i="1">
                <a:solidFill>
                  <a:srgbClr val="002060"/>
                </a:solidFill>
                <a:cs typeface="Times" panose="02020603050405020304" pitchFamily="18" charset="0"/>
              </a:rPr>
              <a:t>n</a:t>
            </a:r>
            <a:r>
              <a:rPr lang="en-US" altLang="en-US" sz="2000" baseline="30000">
                <a:solidFill>
                  <a:srgbClr val="002060"/>
                </a:solidFill>
                <a:cs typeface="Times" panose="02020603050405020304" pitchFamily="18" charset="0"/>
              </a:rPr>
              <a:t>2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, 18 </a:t>
            </a:r>
            <a:r>
              <a:rPr lang="en-US" altLang="en-US" sz="2000" i="1">
                <a:solidFill>
                  <a:srgbClr val="002060"/>
                </a:solidFill>
                <a:cs typeface="Times" panose="02020603050405020304" pitchFamily="18" charset="0"/>
              </a:rPr>
              <a:t>n</a:t>
            </a:r>
            <a:r>
              <a:rPr lang="en-US" altLang="en-US" sz="2000" baseline="30000">
                <a:solidFill>
                  <a:srgbClr val="002060"/>
                </a:solidFill>
                <a:cs typeface="Times" panose="02020603050405020304" pitchFamily="18" charset="0"/>
              </a:rPr>
              <a:t>2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+ 4</a:t>
            </a:r>
            <a:r>
              <a:rPr lang="en-US" altLang="en-US" sz="2000" i="1">
                <a:solidFill>
                  <a:srgbClr val="002060"/>
                </a:solidFill>
                <a:cs typeface="Times" panose="02020603050405020304" pitchFamily="18" charset="0"/>
              </a:rPr>
              <a:t>n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– 53, …</a:t>
            </a:r>
          </a:p>
          <a:p>
            <a:pPr marL="914400" lvl="2" indent="-274320" algn="just">
              <a:lnSpc>
                <a:spcPct val="150000"/>
              </a:lnSpc>
              <a:buSzPct val="75000"/>
              <a:buFont typeface="Wingdings" panose="05000000000000000000" pitchFamily="2" charset="2"/>
              <a:buChar char="§"/>
            </a:pPr>
            <a:r>
              <a:rPr lang="en-US" altLang="en-US" sz="2000" err="1">
                <a:solidFill>
                  <a:srgbClr val="002060"/>
                </a:solidFill>
                <a:cs typeface="Times" panose="02020603050405020304" pitchFamily="18" charset="0"/>
              </a:rPr>
              <a:t>Tất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" panose="02020603050405020304" pitchFamily="18" charset="0"/>
              </a:rPr>
              <a:t>cả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" panose="02020603050405020304" pitchFamily="18" charset="0"/>
              </a:rPr>
              <a:t>các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" panose="02020603050405020304" pitchFamily="18" charset="0"/>
              </a:rPr>
              <a:t>hàm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" panose="02020603050405020304" pitchFamily="18" charset="0"/>
              </a:rPr>
              <a:t>sau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" panose="02020603050405020304" pitchFamily="18" charset="0"/>
              </a:rPr>
              <a:t>đều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000" err="1">
                <a:solidFill>
                  <a:srgbClr val="002060"/>
                </a:solidFill>
                <a:cs typeface="Times" panose="02020603050405020304" pitchFamily="18" charset="0"/>
              </a:rPr>
              <a:t>là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O(</a:t>
            </a:r>
            <a:r>
              <a:rPr lang="en-US" altLang="en-US" sz="2000" i="1">
                <a:solidFill>
                  <a:srgbClr val="002060"/>
                </a:solidFill>
                <a:cs typeface="Times" panose="02020603050405020304" pitchFamily="18" charset="0"/>
              </a:rPr>
              <a:t>n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log </a:t>
            </a:r>
            <a:r>
              <a:rPr lang="en-US" altLang="en-US" sz="2000" i="1">
                <a:solidFill>
                  <a:srgbClr val="002060"/>
                </a:solidFill>
                <a:cs typeface="Times" panose="02020603050405020304" pitchFamily="18" charset="0"/>
              </a:rPr>
              <a:t>n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): </a:t>
            </a:r>
            <a:r>
              <a:rPr lang="en-US" altLang="en-US" sz="2000" i="1">
                <a:solidFill>
                  <a:srgbClr val="002060"/>
                </a:solidFill>
                <a:cs typeface="Times" panose="02020603050405020304" pitchFamily="18" charset="0"/>
              </a:rPr>
              <a:t>n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(log </a:t>
            </a:r>
            <a:r>
              <a:rPr lang="en-US" altLang="en-US" sz="2000" i="1">
                <a:solidFill>
                  <a:srgbClr val="002060"/>
                </a:solidFill>
                <a:cs typeface="Times" panose="02020603050405020304" pitchFamily="18" charset="0"/>
              </a:rPr>
              <a:t>n)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, 5</a:t>
            </a:r>
            <a:r>
              <a:rPr lang="en-US" altLang="en-US" sz="2000" i="1">
                <a:solidFill>
                  <a:srgbClr val="002060"/>
                </a:solidFill>
                <a:cs typeface="Times" panose="02020603050405020304" pitchFamily="18" charset="0"/>
              </a:rPr>
              <a:t>n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(log 99</a:t>
            </a:r>
            <a:r>
              <a:rPr lang="en-US" altLang="en-US" sz="2000" i="1">
                <a:solidFill>
                  <a:srgbClr val="002060"/>
                </a:solidFill>
                <a:cs typeface="Times" panose="02020603050405020304" pitchFamily="18" charset="0"/>
              </a:rPr>
              <a:t>n)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, 18 + (4</a:t>
            </a:r>
            <a:r>
              <a:rPr lang="en-US" altLang="en-US" sz="2000" i="1">
                <a:solidFill>
                  <a:srgbClr val="002060"/>
                </a:solidFill>
                <a:cs typeface="Times" panose="02020603050405020304" pitchFamily="18" charset="0"/>
              </a:rPr>
              <a:t>n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– 2)(log (5</a:t>
            </a:r>
            <a:r>
              <a:rPr lang="en-US" altLang="en-US" sz="2000" i="1">
                <a:solidFill>
                  <a:srgbClr val="002060"/>
                </a:solidFill>
                <a:cs typeface="Times" panose="02020603050405020304" pitchFamily="18" charset="0"/>
              </a:rPr>
              <a:t>n</a:t>
            </a:r>
            <a:r>
              <a:rPr lang="en-US" altLang="en-US" sz="2000">
                <a:solidFill>
                  <a:srgbClr val="002060"/>
                </a:solidFill>
                <a:cs typeface="Times" panose="02020603050405020304" pitchFamily="18" charset="0"/>
              </a:rPr>
              <a:t> + 3)),...</a:t>
            </a:r>
          </a:p>
          <a:p>
            <a:pPr marL="1257277" lvl="2" indent="-342900" algn="just">
              <a:buFont typeface="Arial" panose="020B0604020202020204" pitchFamily="34" charset="0"/>
              <a:buChar char="•"/>
            </a:pPr>
            <a:endParaRPr lang="en-US" altLang="en-US" sz="200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596D2E-8A9F-5837-0435-FFFC4FB01925}"/>
              </a:ext>
            </a:extLst>
          </p:cNvPr>
          <p:cNvSpPr txBox="1">
            <a:spLocks/>
          </p:cNvSpPr>
          <p:nvPr/>
        </p:nvSpPr>
        <p:spPr>
          <a:xfrm>
            <a:off x="235544" y="669445"/>
            <a:ext cx="6049288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>
                <a:latin typeface="+mn-lt"/>
                <a:cs typeface="Arial" panose="020B0604020202020204" pitchFamily="34" charset="0"/>
              </a:rPr>
              <a:t>3</a:t>
            </a:r>
            <a:r>
              <a:rPr lang="vi-VN" sz="2200">
                <a:latin typeface="+mn-lt"/>
                <a:cs typeface="Arial" panose="020B0604020202020204" pitchFamily="34" charset="0"/>
              </a:rPr>
              <a:t>.</a:t>
            </a:r>
            <a:r>
              <a:rPr lang="en-US" sz="2200">
                <a:latin typeface="+mn-lt"/>
                <a:cs typeface="Arial" panose="020B0604020202020204" pitchFamily="34" charset="0"/>
              </a:rPr>
              <a:t>2.</a:t>
            </a:r>
            <a:r>
              <a:rPr lang="vi-VN" sz="2200">
                <a:latin typeface="+mn-lt"/>
                <a:cs typeface="Arial" panose="020B0604020202020204" pitchFamily="34" charset="0"/>
              </a:rPr>
              <a:t> </a:t>
            </a:r>
            <a:r>
              <a:rPr lang="en-US" sz="2200" err="1">
                <a:latin typeface="+mn-lt"/>
                <a:cs typeface="Arial" panose="020B0604020202020204" pitchFamily="34" charset="0"/>
              </a:rPr>
              <a:t>Ký</a:t>
            </a:r>
            <a:r>
              <a:rPr lang="en-US" sz="2200">
                <a:latin typeface="+mn-lt"/>
                <a:cs typeface="Arial" panose="020B0604020202020204" pitchFamily="34" charset="0"/>
              </a:rPr>
              <a:t> </a:t>
            </a:r>
            <a:r>
              <a:rPr lang="en-US" sz="2200" err="1">
                <a:latin typeface="+mn-lt"/>
                <a:cs typeface="Arial" panose="020B0604020202020204" pitchFamily="34" charset="0"/>
              </a:rPr>
              <a:t>hiệu</a:t>
            </a:r>
            <a:r>
              <a:rPr lang="en-US" sz="2200">
                <a:latin typeface="+mn-lt"/>
                <a:cs typeface="Arial" panose="020B0604020202020204" pitchFamily="34" charset="0"/>
              </a:rPr>
              <a:t> </a:t>
            </a:r>
            <a:r>
              <a:rPr lang="en-US" sz="2200" err="1">
                <a:latin typeface="+mn-lt"/>
                <a:cs typeface="Arial" panose="020B0604020202020204" pitchFamily="34" charset="0"/>
              </a:rPr>
              <a:t>tiệm</a:t>
            </a:r>
            <a:r>
              <a:rPr lang="en-US" sz="2200">
                <a:latin typeface="+mn-lt"/>
                <a:cs typeface="Arial" panose="020B0604020202020204" pitchFamily="34" charset="0"/>
              </a:rPr>
              <a:t> </a:t>
            </a:r>
            <a:r>
              <a:rPr lang="en-US" sz="2200" err="1">
                <a:latin typeface="+mn-lt"/>
                <a:cs typeface="Arial" panose="020B0604020202020204" pitchFamily="34" charset="0"/>
              </a:rPr>
              <a:t>cận</a:t>
            </a:r>
            <a:r>
              <a:rPr lang="en-US" sz="2200">
                <a:latin typeface="+mn-lt"/>
                <a:cs typeface="Arial" panose="020B0604020202020204" pitchFamily="34" charset="0"/>
              </a:rPr>
              <a:t> O</a:t>
            </a:r>
            <a:r>
              <a:rPr lang="en-US" sz="2400">
                <a:cs typeface="Arial" panose="020B0604020202020204" pitchFamily="34" charset="0"/>
              </a:rPr>
              <a:t> </a:t>
            </a:r>
            <a:r>
              <a:rPr lang="en-US" sz="2200" err="1">
                <a:latin typeface="+mn-lt"/>
                <a:cs typeface="Arial" panose="020B0604020202020204" pitchFamily="34" charset="0"/>
              </a:rPr>
              <a:t>lớn</a:t>
            </a:r>
            <a:r>
              <a:rPr lang="en-US" sz="22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>
                <a:solidFill>
                  <a:srgbClr val="002060"/>
                </a:solidFill>
                <a:latin typeface="Symbol" pitchFamily="18" charset="2"/>
                <a:cs typeface="Arial" panose="020B0604020202020204" pitchFamily="34" charset="0"/>
              </a:rPr>
              <a:t>O</a:t>
            </a:r>
            <a:r>
              <a:rPr lang="en-US" sz="2200">
                <a:latin typeface="+mn-lt"/>
                <a:cs typeface="Arial" panose="020B0604020202020204" pitchFamily="34" charset="0"/>
              </a:rPr>
              <a:t> </a:t>
            </a:r>
            <a:endParaRPr lang="en-US" sz="2200">
              <a:solidFill>
                <a:srgbClr val="002060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333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3</a:t>
            </a:r>
            <a:r>
              <a:rPr lang="vi-VN">
                <a:cs typeface="Arial" panose="020B0604020202020204" pitchFamily="34" charset="0"/>
              </a:rPr>
              <a:t>. </a:t>
            </a:r>
            <a:r>
              <a:rPr lang="en-US">
                <a:cs typeface="Arial" panose="020B0604020202020204" pitchFamily="34" charset="0"/>
              </a:rPr>
              <a:t>KÝ HIỆU TIỆM CẬN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 txBox="1">
            <a:spLocks/>
          </p:cNvSpPr>
          <p:nvPr/>
        </p:nvSpPr>
        <p:spPr>
          <a:xfrm>
            <a:off x="407563" y="1046335"/>
            <a:ext cx="4777969" cy="7315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20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3</a:t>
            </a:r>
            <a:r>
              <a:rPr lang="vi-VN" sz="220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.</a:t>
            </a:r>
            <a:r>
              <a:rPr lang="en-US" sz="220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3.</a:t>
            </a:r>
            <a:r>
              <a:rPr lang="vi-VN" sz="220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220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Ký</a:t>
            </a:r>
            <a:r>
              <a:rPr lang="en-US" sz="220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220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hiệu</a:t>
            </a:r>
            <a:r>
              <a:rPr lang="en-US" sz="220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220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tiệm</a:t>
            </a:r>
            <a:r>
              <a:rPr lang="en-US" sz="220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220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cận</a:t>
            </a:r>
            <a:r>
              <a:rPr lang="en-US" sz="220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 Omega </a:t>
            </a:r>
            <a:r>
              <a:rPr lang="el-GR" sz="2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charset="0"/>
              </a:rPr>
              <a:t>Ω</a:t>
            </a:r>
            <a:endParaRPr lang="en-US" sz="2200">
              <a:solidFill>
                <a:srgbClr val="00206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539497" y="1188720"/>
            <a:ext cx="10441850" cy="5252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Đối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với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hàm</a:t>
            </a:r>
            <a:r>
              <a:rPr lang="tr-TR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i="1">
                <a:solidFill>
                  <a:srgbClr val="002060"/>
                </a:solidFill>
                <a:cs typeface="Times New Roman" panose="02020603050405020304" pitchFamily="18" charset="0"/>
              </a:rPr>
              <a:t>g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sz="2200" i="1">
                <a:solidFill>
                  <a:srgbClr val="002060"/>
                </a:solidFill>
                <a:cs typeface="Times New Roman" panose="02020603050405020304" pitchFamily="18" charset="0"/>
              </a:rPr>
              <a:t>n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)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cho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trước</a:t>
            </a:r>
            <a:r>
              <a:rPr lang="tr-TR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, 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ta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kí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hiệu</a:t>
            </a:r>
            <a:r>
              <a:rPr lang="el-GR" sz="22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Ω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sz="2200" i="1">
                <a:solidFill>
                  <a:srgbClr val="002060"/>
                </a:solidFill>
                <a:cs typeface="Times New Roman" panose="02020603050405020304" pitchFamily="18" charset="0"/>
              </a:rPr>
              <a:t>g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sz="2200" i="1">
                <a:solidFill>
                  <a:srgbClr val="002060"/>
                </a:solidFill>
                <a:cs typeface="Times New Roman" panose="02020603050405020304" pitchFamily="18" charset="0"/>
              </a:rPr>
              <a:t>n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))</a:t>
            </a:r>
            <a:r>
              <a:rPr lang="tr-TR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là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tập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các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hàm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:</a:t>
            </a:r>
          </a:p>
          <a:p>
            <a:pPr algn="ctr">
              <a:lnSpc>
                <a:spcPct val="150000"/>
              </a:lnSpc>
              <a:spcAft>
                <a:spcPct val="20000"/>
              </a:spcAft>
            </a:pPr>
            <a:r>
              <a:rPr lang="en-US" sz="2200" i="1">
                <a:solidFill>
                  <a:srgbClr val="C00000"/>
                </a:solidFill>
                <a:sym typeface="Symbol" pitchFamily="18" charset="2"/>
              </a:rPr>
              <a:t>       </a:t>
            </a:r>
            <a:r>
              <a:rPr lang="en-US" sz="2200">
                <a:solidFill>
                  <a:srgbClr val="C00000"/>
                </a:solidFill>
                <a:sym typeface="Symbol" pitchFamily="18" charset="2"/>
              </a:rPr>
              <a:t></a:t>
            </a:r>
            <a:r>
              <a:rPr lang="en-US" sz="2200">
                <a:solidFill>
                  <a:srgbClr val="C00000"/>
                </a:solidFill>
              </a:rPr>
              <a:t>(</a:t>
            </a:r>
            <a:r>
              <a:rPr lang="en-US" sz="2200" i="1">
                <a:solidFill>
                  <a:srgbClr val="C00000"/>
                </a:solidFill>
              </a:rPr>
              <a:t>g</a:t>
            </a:r>
            <a:r>
              <a:rPr lang="en-US" sz="2200">
                <a:solidFill>
                  <a:srgbClr val="C00000"/>
                </a:solidFill>
              </a:rPr>
              <a:t>(</a:t>
            </a:r>
            <a:r>
              <a:rPr lang="en-US" sz="2200" i="1">
                <a:solidFill>
                  <a:srgbClr val="C00000"/>
                </a:solidFill>
              </a:rPr>
              <a:t>n</a:t>
            </a:r>
            <a:r>
              <a:rPr lang="en-US" sz="2200">
                <a:solidFill>
                  <a:srgbClr val="C00000"/>
                </a:solidFill>
              </a:rPr>
              <a:t>)) = {</a:t>
            </a:r>
            <a:r>
              <a:rPr lang="en-US" sz="2200" i="1">
                <a:solidFill>
                  <a:srgbClr val="C00000"/>
                </a:solidFill>
              </a:rPr>
              <a:t>f</a:t>
            </a:r>
            <a:r>
              <a:rPr lang="en-US" sz="2200">
                <a:solidFill>
                  <a:srgbClr val="C00000"/>
                </a:solidFill>
              </a:rPr>
              <a:t>(</a:t>
            </a:r>
            <a:r>
              <a:rPr lang="en-US" sz="2200" i="1">
                <a:solidFill>
                  <a:srgbClr val="C00000"/>
                </a:solidFill>
              </a:rPr>
              <a:t>n</a:t>
            </a:r>
            <a:r>
              <a:rPr lang="en-US" sz="2200">
                <a:solidFill>
                  <a:srgbClr val="C00000"/>
                </a:solidFill>
              </a:rPr>
              <a:t>): </a:t>
            </a:r>
            <a:r>
              <a:rPr lang="en-US" sz="2200" err="1">
                <a:solidFill>
                  <a:srgbClr val="C00000"/>
                </a:solidFill>
              </a:rPr>
              <a:t>tồn</a:t>
            </a:r>
            <a:r>
              <a:rPr lang="en-US" sz="2200">
                <a:solidFill>
                  <a:srgbClr val="C00000"/>
                </a:solidFill>
              </a:rPr>
              <a:t> </a:t>
            </a:r>
            <a:r>
              <a:rPr lang="en-US" sz="2200" err="1">
                <a:solidFill>
                  <a:srgbClr val="C00000"/>
                </a:solidFill>
              </a:rPr>
              <a:t>tại</a:t>
            </a:r>
            <a:r>
              <a:rPr lang="en-US" sz="2200">
                <a:solidFill>
                  <a:srgbClr val="C00000"/>
                </a:solidFill>
              </a:rPr>
              <a:t> </a:t>
            </a:r>
            <a:r>
              <a:rPr lang="en-US" sz="2200" err="1">
                <a:solidFill>
                  <a:srgbClr val="C00000"/>
                </a:solidFill>
              </a:rPr>
              <a:t>các</a:t>
            </a:r>
            <a:r>
              <a:rPr lang="en-US" sz="2200">
                <a:solidFill>
                  <a:srgbClr val="C00000"/>
                </a:solidFill>
              </a:rPr>
              <a:t> </a:t>
            </a:r>
            <a:r>
              <a:rPr lang="en-US" sz="2200" err="1">
                <a:solidFill>
                  <a:srgbClr val="C00000"/>
                </a:solidFill>
              </a:rPr>
              <a:t>hằng</a:t>
            </a:r>
            <a:r>
              <a:rPr lang="en-US" sz="2200">
                <a:solidFill>
                  <a:srgbClr val="C00000"/>
                </a:solidFill>
              </a:rPr>
              <a:t> </a:t>
            </a:r>
            <a:r>
              <a:rPr lang="en-US" sz="2200" err="1">
                <a:solidFill>
                  <a:srgbClr val="C00000"/>
                </a:solidFill>
              </a:rPr>
              <a:t>số</a:t>
            </a:r>
            <a:r>
              <a:rPr lang="en-US" sz="2200">
                <a:solidFill>
                  <a:srgbClr val="C00000"/>
                </a:solidFill>
              </a:rPr>
              <a:t> </a:t>
            </a:r>
            <a:r>
              <a:rPr lang="en-US" sz="2200" err="1">
                <a:solidFill>
                  <a:srgbClr val="C00000"/>
                </a:solidFill>
              </a:rPr>
              <a:t>dương</a:t>
            </a:r>
            <a:r>
              <a:rPr lang="en-US" sz="2200">
                <a:solidFill>
                  <a:srgbClr val="C00000"/>
                </a:solidFill>
              </a:rPr>
              <a:t> </a:t>
            </a:r>
            <a:r>
              <a:rPr lang="en-US" sz="2200" i="1">
                <a:solidFill>
                  <a:srgbClr val="C00000"/>
                </a:solidFill>
              </a:rPr>
              <a:t>c</a:t>
            </a:r>
            <a:r>
              <a:rPr lang="en-US" sz="2200">
                <a:solidFill>
                  <a:srgbClr val="C00000"/>
                </a:solidFill>
              </a:rPr>
              <a:t> </a:t>
            </a:r>
            <a:r>
              <a:rPr lang="en-US" sz="2200" err="1">
                <a:solidFill>
                  <a:srgbClr val="C00000"/>
                </a:solidFill>
              </a:rPr>
              <a:t>và</a:t>
            </a:r>
            <a:r>
              <a:rPr lang="en-US" sz="2200">
                <a:solidFill>
                  <a:srgbClr val="C00000"/>
                </a:solidFill>
              </a:rPr>
              <a:t> </a:t>
            </a:r>
            <a:r>
              <a:rPr lang="en-US" sz="2200" i="1">
                <a:solidFill>
                  <a:srgbClr val="C00000"/>
                </a:solidFill>
              </a:rPr>
              <a:t>n</a:t>
            </a:r>
            <a:r>
              <a:rPr lang="en-US" sz="2200" baseline="-25000">
                <a:solidFill>
                  <a:srgbClr val="C00000"/>
                </a:solidFill>
              </a:rPr>
              <a:t>0</a:t>
            </a:r>
            <a:r>
              <a:rPr lang="en-US" sz="2200">
                <a:solidFill>
                  <a:srgbClr val="C00000"/>
                </a:solidFill>
              </a:rPr>
              <a:t> </a:t>
            </a:r>
            <a:r>
              <a:rPr lang="en-US" sz="2200" err="1">
                <a:solidFill>
                  <a:srgbClr val="C00000"/>
                </a:solidFill>
              </a:rPr>
              <a:t>sao</a:t>
            </a:r>
            <a:r>
              <a:rPr lang="en-US" sz="2200">
                <a:solidFill>
                  <a:srgbClr val="C00000"/>
                </a:solidFill>
              </a:rPr>
              <a:t> </a:t>
            </a:r>
            <a:r>
              <a:rPr lang="en-US" sz="2200" err="1">
                <a:solidFill>
                  <a:srgbClr val="C00000"/>
                </a:solidFill>
              </a:rPr>
              <a:t>cho</a:t>
            </a:r>
            <a:r>
              <a:rPr lang="en-US" sz="2200">
                <a:solidFill>
                  <a:srgbClr val="C00000"/>
                </a:solidFill>
              </a:rPr>
              <a:t>: </a:t>
            </a:r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en-US" sz="2200" i="1">
                <a:solidFill>
                  <a:srgbClr val="C00000"/>
                </a:solidFill>
              </a:rPr>
              <a:t>cg</a:t>
            </a:r>
            <a:r>
              <a:rPr lang="en-US" sz="2200">
                <a:solidFill>
                  <a:srgbClr val="C00000"/>
                </a:solidFill>
              </a:rPr>
              <a:t>(</a:t>
            </a:r>
            <a:r>
              <a:rPr lang="en-US" sz="2200" i="1">
                <a:solidFill>
                  <a:srgbClr val="C00000"/>
                </a:solidFill>
              </a:rPr>
              <a:t>n</a:t>
            </a:r>
            <a:r>
              <a:rPr lang="en-US" sz="2200">
                <a:solidFill>
                  <a:srgbClr val="C00000"/>
                </a:solidFill>
              </a:rPr>
              <a:t>) </a:t>
            </a:r>
            <a:r>
              <a:rPr lang="en-US" sz="2200">
                <a:solidFill>
                  <a:srgbClr val="C00000"/>
                </a:solidFill>
                <a:sym typeface="Symbol" pitchFamily="18" charset="2"/>
              </a:rPr>
              <a:t> </a:t>
            </a:r>
            <a:r>
              <a:rPr lang="en-US" sz="2200" i="1">
                <a:solidFill>
                  <a:srgbClr val="C00000"/>
                </a:solidFill>
              </a:rPr>
              <a:t>f</a:t>
            </a:r>
            <a:r>
              <a:rPr lang="en-US" sz="2200">
                <a:solidFill>
                  <a:srgbClr val="C00000"/>
                </a:solidFill>
              </a:rPr>
              <a:t>(</a:t>
            </a:r>
            <a:r>
              <a:rPr lang="en-US" sz="2200" i="1">
                <a:solidFill>
                  <a:srgbClr val="C00000"/>
                </a:solidFill>
              </a:rPr>
              <a:t>n</a:t>
            </a:r>
            <a:r>
              <a:rPr lang="en-US" sz="2200">
                <a:solidFill>
                  <a:srgbClr val="C00000"/>
                </a:solidFill>
              </a:rPr>
              <a:t>)  </a:t>
            </a:r>
            <a:r>
              <a:rPr lang="en-US" sz="2200" err="1">
                <a:solidFill>
                  <a:srgbClr val="C00000"/>
                </a:solidFill>
              </a:rPr>
              <a:t>với</a:t>
            </a:r>
            <a:r>
              <a:rPr lang="en-US" sz="2200">
                <a:solidFill>
                  <a:srgbClr val="C00000"/>
                </a:solidFill>
              </a:rPr>
              <a:t> </a:t>
            </a:r>
            <a:r>
              <a:rPr lang="en-US" sz="2200" err="1">
                <a:solidFill>
                  <a:srgbClr val="C00000"/>
                </a:solidFill>
              </a:rPr>
              <a:t>mọi</a:t>
            </a:r>
            <a:r>
              <a:rPr lang="en-US" sz="2200">
                <a:solidFill>
                  <a:srgbClr val="C00000"/>
                </a:solidFill>
              </a:rPr>
              <a:t> </a:t>
            </a:r>
            <a:r>
              <a:rPr lang="en-US" sz="2200" i="1">
                <a:solidFill>
                  <a:srgbClr val="C00000"/>
                </a:solidFill>
              </a:rPr>
              <a:t>n </a:t>
            </a:r>
            <a:r>
              <a:rPr lang="en-US" sz="2200">
                <a:solidFill>
                  <a:srgbClr val="C00000"/>
                </a:solidFill>
                <a:sym typeface="Symbol" pitchFamily="18" charset="2"/>
              </a:rPr>
              <a:t></a:t>
            </a:r>
            <a:r>
              <a:rPr lang="en-US" sz="2200" i="1" baseline="-25000">
                <a:solidFill>
                  <a:srgbClr val="C00000"/>
                </a:solidFill>
              </a:rPr>
              <a:t>  </a:t>
            </a:r>
            <a:r>
              <a:rPr lang="en-US" sz="2200" i="1" err="1">
                <a:solidFill>
                  <a:srgbClr val="C00000"/>
                </a:solidFill>
              </a:rPr>
              <a:t>n</a:t>
            </a:r>
            <a:r>
              <a:rPr lang="en-US" sz="2200" baseline="-25000" err="1">
                <a:solidFill>
                  <a:srgbClr val="C00000"/>
                </a:solidFill>
              </a:rPr>
              <a:t>0</a:t>
            </a:r>
            <a:r>
              <a:rPr lang="en-US" sz="2200" i="1" baseline="-25000">
                <a:solidFill>
                  <a:srgbClr val="C00000"/>
                </a:solidFill>
              </a:rPr>
              <a:t> </a:t>
            </a:r>
            <a:r>
              <a:rPr lang="en-US" sz="2200">
                <a:solidFill>
                  <a:srgbClr val="C00000"/>
                </a:solidFill>
              </a:rPr>
              <a:t>}</a:t>
            </a:r>
          </a:p>
          <a:p>
            <a:pPr marL="0" indent="0" eaLnBrk="1" hangingPunct="1">
              <a:lnSpc>
                <a:spcPct val="150000"/>
              </a:lnSpc>
              <a:spcBef>
                <a:spcPts val="300"/>
              </a:spcBef>
            </a:pPr>
            <a:r>
              <a:rPr lang="en-US" altLang="en-US" sz="22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    (</a:t>
            </a:r>
            <a:r>
              <a:rPr lang="en-US" altLang="en-US" sz="220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tập</a:t>
            </a:r>
            <a:r>
              <a:rPr lang="en-US" altLang="en-US" sz="22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tất</a:t>
            </a:r>
            <a:r>
              <a:rPr lang="en-US" altLang="en-US" sz="22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cả</a:t>
            </a:r>
            <a:r>
              <a:rPr lang="en-US" altLang="en-US" sz="22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các</a:t>
            </a:r>
            <a:r>
              <a:rPr lang="en-US" altLang="en-US" sz="22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hàm</a:t>
            </a:r>
            <a:r>
              <a:rPr lang="en-US" altLang="en-US" sz="22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có</a:t>
            </a:r>
            <a:r>
              <a:rPr lang="en-US" altLang="en-US" sz="22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tốc</a:t>
            </a:r>
            <a:r>
              <a:rPr lang="en-US" altLang="en-US" sz="2200" b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độ</a:t>
            </a:r>
            <a:r>
              <a:rPr lang="en-US" altLang="en-US" sz="2200" b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tăng</a:t>
            </a:r>
            <a:r>
              <a:rPr lang="en-US" altLang="en-US" sz="2200" b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lớn</a:t>
            </a:r>
            <a:r>
              <a:rPr lang="en-US" altLang="en-US" sz="2200" b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hơn</a:t>
            </a:r>
            <a:r>
              <a:rPr lang="en-US" altLang="en-US" sz="2200" b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hoặc</a:t>
            </a:r>
            <a:r>
              <a:rPr lang="en-US" altLang="en-US" sz="2200" b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bằng</a:t>
            </a:r>
            <a:r>
              <a:rPr lang="en-US" altLang="en-US" sz="22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tốc</a:t>
            </a:r>
            <a:r>
              <a:rPr lang="en-US" altLang="en-US" sz="22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độ</a:t>
            </a:r>
            <a:r>
              <a:rPr lang="en-US" altLang="en-US" sz="22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tăng</a:t>
            </a:r>
            <a:r>
              <a:rPr lang="en-US" altLang="en-US" sz="22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của</a:t>
            </a:r>
            <a:r>
              <a:rPr lang="en-US" altLang="en-US" sz="22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i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g</a:t>
            </a:r>
            <a:r>
              <a:rPr lang="en-US" altLang="en-US" sz="22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sz="2200" i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n</a:t>
            </a:r>
            <a:r>
              <a:rPr lang="en-US" altLang="en-US" sz="220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))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2200">
                <a:solidFill>
                  <a:srgbClr val="002060"/>
                </a:solidFill>
                <a:sym typeface="Symbol" pitchFamily="18" charset="2"/>
              </a:rPr>
              <a:t>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(</a:t>
            </a:r>
            <a:r>
              <a:rPr lang="en-US" sz="2200" i="1">
                <a:solidFill>
                  <a:srgbClr val="002060"/>
                </a:solidFill>
                <a:cs typeface="Times New Roman" panose="02020603050405020304" pitchFamily="18" charset="0"/>
              </a:rPr>
              <a:t>g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(</a:t>
            </a:r>
            <a:r>
              <a:rPr lang="en-US" sz="2200" i="1">
                <a:solidFill>
                  <a:srgbClr val="002060"/>
                </a:solidFill>
                <a:cs typeface="Times New Roman" panose="02020603050405020304" pitchFamily="18" charset="0"/>
              </a:rPr>
              <a:t>n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))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là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tập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các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hàm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đạt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tới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giá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trị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vô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cùng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không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chậm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hơn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i="1">
                <a:solidFill>
                  <a:srgbClr val="002060"/>
                </a:solidFill>
                <a:cs typeface="Times New Roman" panose="02020603050405020304" pitchFamily="18" charset="0"/>
              </a:rPr>
              <a:t>g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(</a:t>
            </a:r>
            <a:r>
              <a:rPr lang="en-US" sz="2200" i="1">
                <a:solidFill>
                  <a:srgbClr val="002060"/>
                </a:solidFill>
                <a:cs typeface="Times New Roman" panose="02020603050405020304" pitchFamily="18" charset="0"/>
              </a:rPr>
              <a:t>n</a:t>
            </a:r>
            <a:r>
              <a:rPr 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Ví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 New Roman" panose="02020603050405020304" pitchFamily="18" charset="0"/>
              </a:rPr>
              <a:t>dụ</a:t>
            </a:r>
            <a:r>
              <a:rPr lang="en-US" altLang="en-US" sz="2200">
                <a:solidFill>
                  <a:srgbClr val="002060"/>
                </a:solidFill>
                <a:cs typeface="Times New Roman" panose="02020603050405020304" pitchFamily="18" charset="0"/>
              </a:rPr>
              <a:t>: </a:t>
            </a:r>
            <a:r>
              <a:rPr lang="en-US" altLang="en-US" sz="2200" err="1">
                <a:cs typeface="Times New Roman" panose="02020603050405020304" pitchFamily="18" charset="0"/>
              </a:rPr>
              <a:t>Chứng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minh</a:t>
            </a:r>
            <a:r>
              <a:rPr lang="en-US" altLang="en-US" sz="2200"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</a:rPr>
              <a:t>rằng</a:t>
            </a:r>
            <a:r>
              <a:rPr lang="en-US" altLang="en-US" sz="2200">
                <a:cs typeface="Times New Roman" panose="02020603050405020304" pitchFamily="18" charset="0"/>
              </a:rPr>
              <a:t>  5</a:t>
            </a:r>
            <a:r>
              <a:rPr lang="en-US" altLang="en-US" sz="2200" i="1">
                <a:cs typeface="Times New Roman" panose="02020603050405020304" pitchFamily="18" charset="0"/>
              </a:rPr>
              <a:t>n</a:t>
            </a:r>
            <a:r>
              <a:rPr lang="en-US" altLang="en-US" sz="2200" baseline="30000">
                <a:cs typeface="Times New Roman" panose="02020603050405020304" pitchFamily="18" charset="0"/>
              </a:rPr>
              <a:t>2</a:t>
            </a:r>
            <a:r>
              <a:rPr lang="en-US" altLang="en-US" sz="2200">
                <a:cs typeface="Times New Roman" panose="02020603050405020304" pitchFamily="18" charset="0"/>
              </a:rPr>
              <a:t> = </a:t>
            </a:r>
            <a:r>
              <a:rPr lang="en-US" altLang="en-US" sz="2200"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lang="en-US" altLang="en-US" sz="2200">
                <a:cs typeface="Times New Roman" panose="02020603050405020304" pitchFamily="18" charset="0"/>
              </a:rPr>
              <a:t>(</a:t>
            </a:r>
            <a:r>
              <a:rPr lang="en-US" altLang="en-US" sz="2200" i="1">
                <a:cs typeface="Times New Roman" panose="02020603050405020304" pitchFamily="18" charset="0"/>
              </a:rPr>
              <a:t>n</a:t>
            </a:r>
            <a:r>
              <a:rPr lang="en-US" altLang="en-US" sz="2200"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  <a:buSzPct val="75000"/>
              <a:buNone/>
            </a:pPr>
            <a:r>
              <a:rPr lang="en-US" altLang="en-US" sz="2200" err="1">
                <a:cs typeface="Times New Roman" panose="02020603050405020304" pitchFamily="18" charset="0"/>
                <a:sym typeface="Symbol" panose="05050102010706020507" pitchFamily="18" charset="2"/>
              </a:rPr>
              <a:t>Cần</a:t>
            </a:r>
            <a:r>
              <a:rPr lang="en-US" altLang="en-US" sz="220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  <a:sym typeface="Symbol" panose="05050102010706020507" pitchFamily="18" charset="2"/>
              </a:rPr>
              <a:t>tìm</a:t>
            </a:r>
            <a:r>
              <a:rPr lang="en-US" altLang="en-US" sz="220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i="1"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en-US" sz="220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  <a:sym typeface="Symbol" panose="05050102010706020507" pitchFamily="18" charset="2"/>
              </a:rPr>
              <a:t>và</a:t>
            </a:r>
            <a:r>
              <a:rPr lang="en-US" altLang="en-US" sz="220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i="1"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200" baseline="-25000"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en-US" sz="220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  <a:sym typeface="Symbol" panose="05050102010706020507" pitchFamily="18" charset="2"/>
              </a:rPr>
              <a:t>sao</a:t>
            </a:r>
            <a:r>
              <a:rPr lang="en-US" altLang="en-US" sz="220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  <a:sym typeface="Symbol" panose="05050102010706020507" pitchFamily="18" charset="2"/>
              </a:rPr>
              <a:t>cho</a:t>
            </a:r>
            <a:r>
              <a:rPr lang="en-US" altLang="en-US" sz="220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b="1" i="1" err="1">
                <a:cs typeface="Times New Roman" panose="02020603050405020304" pitchFamily="18" charset="0"/>
                <a:sym typeface="Symbol" panose="05050102010706020507" pitchFamily="18" charset="2"/>
              </a:rPr>
              <a:t>cn</a:t>
            </a:r>
            <a:r>
              <a:rPr lang="en-US" altLang="en-US" sz="2200" b="1" i="1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en-US" sz="2200" b="1" i="1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>
                <a:cs typeface="Times New Roman" panose="02020603050405020304" pitchFamily="18" charset="0"/>
              </a:rPr>
              <a:t>5</a:t>
            </a:r>
            <a:r>
              <a:rPr lang="en-US" altLang="en-US" sz="2200" i="1">
                <a:cs typeface="Times New Roman" panose="02020603050405020304" pitchFamily="18" charset="0"/>
              </a:rPr>
              <a:t>n</a:t>
            </a:r>
            <a:r>
              <a:rPr lang="en-US" altLang="en-US" sz="2200" baseline="30000">
                <a:cs typeface="Times New Roman" panose="02020603050405020304" pitchFamily="18" charset="0"/>
              </a:rPr>
              <a:t>2 </a:t>
            </a:r>
            <a:r>
              <a:rPr lang="en-US" altLang="en-US" sz="2200" err="1">
                <a:cs typeface="Times New Roman" panose="02020603050405020304" pitchFamily="18" charset="0"/>
                <a:sym typeface="Symbol" panose="05050102010706020507" pitchFamily="18" charset="2"/>
              </a:rPr>
              <a:t>với</a:t>
            </a:r>
            <a:r>
              <a:rPr lang="en-US" altLang="en-US" sz="220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i="1"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200">
                <a:cs typeface="Times New Roman" panose="02020603050405020304" pitchFamily="18" charset="0"/>
                <a:sym typeface="Symbol" panose="05050102010706020507" pitchFamily="18" charset="2"/>
              </a:rPr>
              <a:t>  </a:t>
            </a:r>
            <a:r>
              <a:rPr lang="en-US" altLang="en-US" sz="2200" i="1"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200" baseline="-25000"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endParaRPr lang="en-US" altLang="en-US" sz="2200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>
              <a:lnSpc>
                <a:spcPct val="150000"/>
              </a:lnSpc>
              <a:buClr>
                <a:schemeClr val="accent2"/>
              </a:buClr>
              <a:buSzPct val="75000"/>
              <a:buNone/>
            </a:pPr>
            <a:r>
              <a:rPr lang="en-US" altLang="en-US" sz="2200" err="1">
                <a:cs typeface="Times New Roman" panose="02020603050405020304" pitchFamily="18" charset="0"/>
                <a:sym typeface="Symbol" panose="05050102010706020507" pitchFamily="18" charset="2"/>
              </a:rPr>
              <a:t>Bất</a:t>
            </a:r>
            <a:r>
              <a:rPr lang="en-US" altLang="en-US" sz="220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  <a:sym typeface="Symbol" panose="05050102010706020507" pitchFamily="18" charset="2"/>
              </a:rPr>
              <a:t>đẳng</a:t>
            </a:r>
            <a:r>
              <a:rPr lang="en-US" altLang="en-US" sz="220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  <a:sym typeface="Symbol" panose="05050102010706020507" pitchFamily="18" charset="2"/>
              </a:rPr>
              <a:t>thức</a:t>
            </a:r>
            <a:r>
              <a:rPr lang="en-US" altLang="en-US" sz="220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  <a:sym typeface="Symbol" panose="05050102010706020507" pitchFamily="18" charset="2"/>
              </a:rPr>
              <a:t>đúng</a:t>
            </a:r>
            <a:r>
              <a:rPr lang="en-US" altLang="en-US" sz="220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cs typeface="Times New Roman" panose="02020603050405020304" pitchFamily="18" charset="0"/>
                <a:sym typeface="Symbol" panose="05050102010706020507" pitchFamily="18" charset="2"/>
              </a:rPr>
              <a:t>với</a:t>
            </a:r>
            <a:r>
              <a:rPr lang="en-US" altLang="en-US" sz="220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i="1"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en-US" sz="2200">
                <a:cs typeface="Times New Roman" panose="02020603050405020304" pitchFamily="18" charset="0"/>
                <a:sym typeface="Symbol" panose="05050102010706020507" pitchFamily="18" charset="2"/>
              </a:rPr>
              <a:t> = 1 </a:t>
            </a:r>
            <a:r>
              <a:rPr lang="en-US" altLang="en-US" sz="2200" err="1">
                <a:cs typeface="Times New Roman" panose="02020603050405020304" pitchFamily="18" charset="0"/>
                <a:sym typeface="Symbol" panose="05050102010706020507" pitchFamily="18" charset="2"/>
              </a:rPr>
              <a:t>và</a:t>
            </a:r>
            <a:r>
              <a:rPr lang="en-US" altLang="en-US" sz="220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i="1">
                <a:cs typeface="Times New Roman" panose="02020603050405020304" pitchFamily="18" charset="0"/>
              </a:rPr>
              <a:t>n</a:t>
            </a:r>
            <a:r>
              <a:rPr lang="en-US" altLang="en-US" sz="2200" baseline="-25000">
                <a:cs typeface="Times New Roman" panose="02020603050405020304" pitchFamily="18" charset="0"/>
              </a:rPr>
              <a:t>0</a:t>
            </a:r>
            <a:r>
              <a:rPr lang="en-US" altLang="en-US" sz="2200">
                <a:cs typeface="Times New Roman" panose="02020603050405020304" pitchFamily="18" charset="0"/>
                <a:sym typeface="Symbol" panose="05050102010706020507" pitchFamily="18" charset="2"/>
              </a:rPr>
              <a:t> = 1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en-US" sz="2200">
              <a:solidFill>
                <a:srgbClr val="FF0000"/>
              </a:solidFill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en-US" sz="220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85EB6F-DE15-ACCF-B5EA-543BE52F0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973" y="3940913"/>
            <a:ext cx="3277091" cy="213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cs typeface="Arial" panose="020B0604020202020204" pitchFamily="34" charset="0"/>
              </a:rPr>
              <a:t>NỘI DUNG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411480" indent="-41148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Ví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dụ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minh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họa</a:t>
            </a:r>
            <a:endParaRPr lang="en-US" b="1">
              <a:solidFill>
                <a:srgbClr val="002060"/>
              </a:solidFill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solidFill>
                  <a:srgbClr val="002060"/>
                </a:solidFill>
                <a:cs typeface="Arial"/>
              </a:rPr>
              <a:t>2. 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Một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số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khái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niệm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cơ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bản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về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thuật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toán</a:t>
            </a:r>
            <a:endParaRPr lang="en-US" b="1">
              <a:solidFill>
                <a:srgbClr val="002060"/>
              </a:solidFill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solidFill>
                  <a:srgbClr val="002060"/>
                </a:solidFill>
                <a:cs typeface="Arial"/>
              </a:rPr>
              <a:t>3. 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Ký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hiệu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tiệm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cận</a:t>
            </a:r>
            <a:endParaRPr lang="en-US" b="1">
              <a:solidFill>
                <a:srgbClr val="002060"/>
              </a:solidFill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solidFill>
                  <a:srgbClr val="FF0000"/>
                </a:solidFill>
                <a:cs typeface="Arial"/>
              </a:rPr>
              <a:t>4. 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Kỹ</a:t>
            </a:r>
            <a:r>
              <a:rPr lang="en-US" b="1">
                <a:solidFill>
                  <a:srgbClr val="FF0000"/>
                </a:solidFill>
                <a:cs typeface="Arial"/>
              </a:rPr>
              <a:t>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thuật</a:t>
            </a:r>
            <a:r>
              <a:rPr lang="en-US" b="1">
                <a:solidFill>
                  <a:srgbClr val="FF0000"/>
                </a:solidFill>
                <a:cs typeface="Arial"/>
              </a:rPr>
              <a:t>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phân</a:t>
            </a:r>
            <a:r>
              <a:rPr lang="en-US" b="1">
                <a:solidFill>
                  <a:srgbClr val="FF0000"/>
                </a:solidFill>
                <a:cs typeface="Arial"/>
              </a:rPr>
              <a:t>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tích</a:t>
            </a:r>
            <a:r>
              <a:rPr lang="en-US" b="1">
                <a:solidFill>
                  <a:srgbClr val="FF0000"/>
                </a:solidFill>
                <a:cs typeface="Arial"/>
              </a:rPr>
              <a:t>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thuật</a:t>
            </a:r>
            <a:r>
              <a:rPr lang="en-US" b="1">
                <a:solidFill>
                  <a:srgbClr val="FF0000"/>
                </a:solidFill>
                <a:cs typeface="Arial"/>
              </a:rPr>
              <a:t>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toán</a:t>
            </a:r>
            <a:endParaRPr lang="en-US" b="1">
              <a:solidFill>
                <a:srgbClr val="FF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3183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4</a:t>
            </a:r>
            <a:r>
              <a:rPr lang="vi-VN">
                <a:cs typeface="Arial" panose="020B0604020202020204" pitchFamily="34" charset="0"/>
              </a:rPr>
              <a:t>.</a:t>
            </a:r>
            <a:r>
              <a:rPr lang="en-US">
                <a:cs typeface="Arial" panose="020B0604020202020204" pitchFamily="34" charset="0"/>
              </a:rPr>
              <a:t> KỸ THUẬT PHÂN TÍCH THUẬT TOÁN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01DA63-77D8-4CFA-F60B-71E8FC03CEE3}"/>
                  </a:ext>
                </a:extLst>
              </p:cNvPr>
              <p:cNvSpPr txBox="1"/>
              <p:nvPr/>
            </p:nvSpPr>
            <p:spPr>
              <a:xfrm>
                <a:off x="471319" y="1056711"/>
                <a:ext cx="10918318" cy="46844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en-US" sz="2200" b="1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Cấu</a:t>
                </a:r>
                <a:r>
                  <a:rPr lang="en-US" altLang="en-US" sz="2200" b="1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altLang="en-US" sz="2200" b="1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trúc</a:t>
                </a:r>
                <a:r>
                  <a:rPr lang="en-US" altLang="en-US" sz="2200" b="1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altLang="en-US" sz="2200" b="1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tuần</a:t>
                </a:r>
                <a:r>
                  <a:rPr lang="en-US" altLang="en-US" sz="2200" b="1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altLang="en-US" sz="2200" b="1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tự</a:t>
                </a:r>
                <a:r>
                  <a:rPr lang="en-US" altLang="en-US" sz="2200" b="1">
                    <a:solidFill>
                      <a:srgbClr val="002060"/>
                    </a:solidFill>
                    <a:cs typeface="Times" panose="02020603050405020304" pitchFamily="18" charset="0"/>
                  </a:rPr>
                  <a:t>:</a:t>
                </a:r>
              </a:p>
              <a:p>
                <a:pPr marL="341313" algn="just">
                  <a:lnSpc>
                    <a:spcPct val="150000"/>
                  </a:lnSpc>
                </a:pPr>
                <a:r>
                  <a:rPr lang="en-US" sz="2200" i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Thời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i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gian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i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tính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i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của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i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chương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i="1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trình</a:t>
                </a:r>
                <a:r>
                  <a:rPr lang="vi-VN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“</a:t>
                </a:r>
                <a:r>
                  <a:rPr lang="vi-VN" sz="2200" b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P; Q</a:t>
                </a:r>
                <a:r>
                  <a:rPr lang="vi-VN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”,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với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P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và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Q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là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hai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đoạn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chương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trình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thực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thi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một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thuật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toán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, P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thực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hiện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trước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,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rồi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đến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Q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là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: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Time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P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;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Q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) = 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Time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P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) + 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Time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Q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)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hoặc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ta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có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thể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dùng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kí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hiệu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tiệm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cận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theta: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Time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P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;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 Q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) =  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(max(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Time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P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), 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Time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Q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))</a:t>
                </a:r>
              </a:p>
              <a:p>
                <a:pPr marL="341313" indent="-341313" algn="just">
                  <a:lnSpc>
                    <a:spcPct val="150000"/>
                  </a:lnSpc>
                  <a:buNone/>
                </a:pP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   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với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Time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P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), 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Time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sz="2200" i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Q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)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là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thời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gian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tính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của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 P </a:t>
                </a:r>
                <a:r>
                  <a:rPr lang="en-US" sz="2200" err="1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và</a:t>
                </a:r>
                <a:r>
                  <a:rPr lang="en-US" sz="2200">
                    <a:solidFill>
                      <a:srgbClr val="00206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 Q.</a:t>
                </a:r>
              </a:p>
              <a:p>
                <a:pPr marL="342900" indent="-342900" algn="just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§"/>
                </a:pPr>
                <a:r>
                  <a:rPr lang="en-US" altLang="en-US" sz="2200" b="1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Vòng</a:t>
                </a:r>
                <a:r>
                  <a:rPr lang="en-US" altLang="en-US" sz="2200" b="1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altLang="en-US" sz="2200" b="1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lặp</a:t>
                </a:r>
                <a:r>
                  <a:rPr lang="en-US" altLang="en-US" sz="2200" b="1">
                    <a:solidFill>
                      <a:srgbClr val="002060"/>
                    </a:solidFill>
                    <a:cs typeface="Times" panose="02020603050405020304" pitchFamily="18" charset="0"/>
                  </a:rPr>
                  <a:t> FOR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200" b="1">
                    <a:solidFill>
                      <a:srgbClr val="002060"/>
                    </a:solidFill>
                    <a:cs typeface="Times" panose="02020603050405020304" pitchFamily="18" charset="0"/>
                  </a:rPr>
                  <a:t>            for </a:t>
                </a:r>
                <a:r>
                  <a:rPr lang="en-US" sz="22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i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 =1</a:t>
                </a:r>
                <a:r>
                  <a:rPr lang="en-US" sz="2200" b="1">
                    <a:solidFill>
                      <a:srgbClr val="002060"/>
                    </a:solidFill>
                    <a:cs typeface="Times" panose="02020603050405020304" pitchFamily="18" charset="0"/>
                  </a:rPr>
                  <a:t> to 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m </a:t>
                </a:r>
                <a:r>
                  <a:rPr lang="en-US" sz="2200" b="1">
                    <a:solidFill>
                      <a:srgbClr val="002060"/>
                    </a:solidFill>
                    <a:cs typeface="Times" panose="02020603050405020304" pitchFamily="18" charset="0"/>
                  </a:rPr>
                  <a:t>do 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P(</a:t>
                </a:r>
                <a:r>
                  <a:rPr lang="en-US" sz="22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i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); </a:t>
                </a:r>
              </a:p>
              <a:p>
                <a:pPr marL="341313" algn="just">
                  <a:lnSpc>
                    <a:spcPct val="150000"/>
                  </a:lnSpc>
                </a:pPr>
                <a:r>
                  <a:rPr lang="en-US" sz="22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Giả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sử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thời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gian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thực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hiện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sz="2200" i="1">
                    <a:solidFill>
                      <a:srgbClr val="002060"/>
                    </a:solidFill>
                    <a:cs typeface="Times" panose="02020603050405020304" pitchFamily="18" charset="0"/>
                  </a:rPr>
                  <a:t>P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(</a:t>
                </a:r>
                <a:r>
                  <a:rPr lang="en-US" sz="2200" i="1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i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) </a:t>
                </a:r>
                <a:r>
                  <a:rPr lang="en-US" sz="22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là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sz="2200" i="1">
                    <a:solidFill>
                      <a:srgbClr val="002060"/>
                    </a:solidFill>
                    <a:cs typeface="Times" panose="02020603050405020304" pitchFamily="18" charset="0"/>
                  </a:rPr>
                  <a:t>t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(</a:t>
                </a:r>
                <a:r>
                  <a:rPr lang="en-US" sz="2200" i="1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i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), </a:t>
                </a:r>
                <a:r>
                  <a:rPr lang="en-US" sz="22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khi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đó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thời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gian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thực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hiện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vòng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lặp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 for </a:t>
                </a:r>
                <a:b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</a:br>
                <a:r>
                  <a:rPr lang="en-US" sz="22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là</a:t>
                </a:r>
                <a:r>
                  <a:rPr lang="en-US" sz="2200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en-US" sz="220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01DA63-77D8-4CFA-F60B-71E8FC03C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19" y="1056711"/>
                <a:ext cx="10918318" cy="4684488"/>
              </a:xfrm>
              <a:prstGeom prst="rect">
                <a:avLst/>
              </a:prstGeom>
              <a:blipFill>
                <a:blip r:embed="rId2"/>
                <a:stretch>
                  <a:fillRect l="-614" r="-726" b="-16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0247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4</a:t>
            </a:r>
            <a:r>
              <a:rPr lang="vi-VN">
                <a:cs typeface="Arial" panose="020B0604020202020204" pitchFamily="34" charset="0"/>
              </a:rPr>
              <a:t>.</a:t>
            </a:r>
            <a:r>
              <a:rPr lang="en-US">
                <a:cs typeface="Arial" panose="020B0604020202020204" pitchFamily="34" charset="0"/>
              </a:rPr>
              <a:t> KỸ THUẬT PHÂN TÍCH THUẬT TOÁN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29768" y="978408"/>
            <a:ext cx="11275265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200" b="1" err="1">
                <a:solidFill>
                  <a:srgbClr val="002060"/>
                </a:solidFill>
                <a:cs typeface="Times" panose="02020603050405020304" pitchFamily="18" charset="0"/>
              </a:rPr>
              <a:t>Vòng</a:t>
            </a:r>
            <a:r>
              <a:rPr lang="en-US" altLang="en-US" sz="22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" panose="02020603050405020304" pitchFamily="18" charset="0"/>
              </a:rPr>
              <a:t>lặp</a:t>
            </a:r>
            <a:r>
              <a:rPr lang="en-US" altLang="en-US" sz="2200" b="1">
                <a:solidFill>
                  <a:srgbClr val="002060"/>
                </a:solidFill>
                <a:cs typeface="Times" panose="02020603050405020304" pitchFamily="18" charset="0"/>
              </a:rPr>
              <a:t> FOR </a:t>
            </a:r>
            <a:r>
              <a:rPr lang="en-US" altLang="en-US" sz="2200" b="1" err="1">
                <a:solidFill>
                  <a:srgbClr val="002060"/>
                </a:solidFill>
                <a:cs typeface="Times" panose="02020603050405020304" pitchFamily="18" charset="0"/>
              </a:rPr>
              <a:t>lồng</a:t>
            </a:r>
            <a:r>
              <a:rPr lang="en-US" altLang="en-US" sz="22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" panose="02020603050405020304" pitchFamily="18" charset="0"/>
              </a:rPr>
              <a:t>nhau</a:t>
            </a:r>
            <a:endParaRPr lang="en-US" altLang="en-US" sz="2200" b="1">
              <a:solidFill>
                <a:srgbClr val="002060"/>
              </a:solidFill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sz="2200" b="1">
                <a:cs typeface="Times" panose="02020603050405020304" pitchFamily="18" charset="0"/>
              </a:rPr>
              <a:t>            for </a:t>
            </a:r>
            <a:r>
              <a:rPr lang="en-US" sz="2200" err="1">
                <a:cs typeface="Times" panose="02020603050405020304" pitchFamily="18" charset="0"/>
              </a:rPr>
              <a:t>i</a:t>
            </a:r>
            <a:r>
              <a:rPr lang="en-US" sz="2200">
                <a:cs typeface="Times" panose="02020603050405020304" pitchFamily="18" charset="0"/>
              </a:rPr>
              <a:t> =1</a:t>
            </a:r>
            <a:r>
              <a:rPr lang="en-US" sz="2200" b="1">
                <a:cs typeface="Times" panose="02020603050405020304" pitchFamily="18" charset="0"/>
              </a:rPr>
              <a:t> to </a:t>
            </a:r>
            <a:r>
              <a:rPr lang="en-US" sz="2200">
                <a:cs typeface="Times" panose="02020603050405020304" pitchFamily="18" charset="0"/>
              </a:rPr>
              <a:t>n </a:t>
            </a:r>
            <a:r>
              <a:rPr lang="en-US" sz="2200" b="1">
                <a:cs typeface="Times" panose="02020603050405020304" pitchFamily="18" charset="0"/>
              </a:rPr>
              <a:t>do </a:t>
            </a:r>
            <a:r>
              <a:rPr lang="en-US" sz="2200">
                <a:cs typeface="Times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200" b="1">
                <a:cs typeface="Times" panose="02020603050405020304" pitchFamily="18" charset="0"/>
              </a:rPr>
              <a:t>                  for </a:t>
            </a:r>
            <a:r>
              <a:rPr lang="en-US" sz="2200">
                <a:cs typeface="Times" panose="02020603050405020304" pitchFamily="18" charset="0"/>
              </a:rPr>
              <a:t>j =1</a:t>
            </a:r>
            <a:r>
              <a:rPr lang="en-US" sz="2200" b="1">
                <a:cs typeface="Times" panose="02020603050405020304" pitchFamily="18" charset="0"/>
              </a:rPr>
              <a:t> to </a:t>
            </a:r>
            <a:r>
              <a:rPr lang="en-US" sz="2200">
                <a:cs typeface="Times" panose="02020603050405020304" pitchFamily="18" charset="0"/>
              </a:rPr>
              <a:t>m </a:t>
            </a:r>
            <a:r>
              <a:rPr lang="en-US" sz="2200" b="1">
                <a:cs typeface="Times" panose="02020603050405020304" pitchFamily="18" charset="0"/>
              </a:rPr>
              <a:t>do </a:t>
            </a:r>
            <a:r>
              <a:rPr lang="en-US" sz="2200">
                <a:cs typeface="Times" panose="02020603050405020304" pitchFamily="18" charset="0"/>
              </a:rPr>
              <a:t>P(j);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err="1">
                <a:cs typeface="Times" panose="02020603050405020304" pitchFamily="18" charset="0"/>
              </a:rPr>
              <a:t>Giả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sử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thời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gian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thực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hiện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i="1">
                <a:cs typeface="Times" panose="02020603050405020304" pitchFamily="18" charset="0"/>
              </a:rPr>
              <a:t>P</a:t>
            </a:r>
            <a:r>
              <a:rPr lang="en-US" sz="2200">
                <a:cs typeface="Times" panose="02020603050405020304" pitchFamily="18" charset="0"/>
              </a:rPr>
              <a:t>(</a:t>
            </a:r>
            <a:r>
              <a:rPr lang="en-US" sz="2200" i="1">
                <a:cs typeface="Times" panose="02020603050405020304" pitchFamily="18" charset="0"/>
              </a:rPr>
              <a:t>j</a:t>
            </a:r>
            <a:r>
              <a:rPr lang="en-US" sz="2200">
                <a:cs typeface="Times" panose="02020603050405020304" pitchFamily="18" charset="0"/>
              </a:rPr>
              <a:t>) </a:t>
            </a:r>
            <a:r>
              <a:rPr lang="en-US" sz="2200" err="1">
                <a:cs typeface="Times" panose="02020603050405020304" pitchFamily="18" charset="0"/>
              </a:rPr>
              <a:t>là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i="1">
                <a:cs typeface="Times" panose="02020603050405020304" pitchFamily="18" charset="0"/>
              </a:rPr>
              <a:t>t</a:t>
            </a:r>
            <a:r>
              <a:rPr lang="en-US" sz="2200">
                <a:cs typeface="Times" panose="02020603050405020304" pitchFamily="18" charset="0"/>
              </a:rPr>
              <a:t>(</a:t>
            </a:r>
            <a:r>
              <a:rPr lang="en-US" sz="2200" i="1">
                <a:cs typeface="Times" panose="02020603050405020304" pitchFamily="18" charset="0"/>
              </a:rPr>
              <a:t>j</a:t>
            </a:r>
            <a:r>
              <a:rPr lang="en-US" sz="2200">
                <a:cs typeface="Times" panose="02020603050405020304" pitchFamily="18" charset="0"/>
              </a:rPr>
              <a:t>), </a:t>
            </a:r>
            <a:r>
              <a:rPr lang="en-US" sz="2200" err="1">
                <a:cs typeface="Times" panose="02020603050405020304" pitchFamily="18" charset="0"/>
              </a:rPr>
              <a:t>khi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đó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thời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gian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thực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hiện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vòng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lặp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lồng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nhau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này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là</a:t>
            </a:r>
            <a:r>
              <a:rPr lang="en-US" sz="2200">
                <a:cs typeface="Times" panose="02020603050405020304" pitchFamily="18" charset="0"/>
              </a:rPr>
              <a:t>:</a:t>
            </a:r>
            <a:endParaRPr lang="en-US" altLang="en-US" sz="2200" b="1">
              <a:solidFill>
                <a:srgbClr val="FF0000"/>
              </a:solidFill>
              <a:cs typeface="Times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200" b="1" err="1">
                <a:solidFill>
                  <a:srgbClr val="002060"/>
                </a:solidFill>
                <a:cs typeface="Times" panose="02020603050405020304" pitchFamily="18" charset="0"/>
              </a:rPr>
              <a:t>Cấu</a:t>
            </a:r>
            <a:r>
              <a:rPr lang="en-US" altLang="en-US" sz="22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" panose="02020603050405020304" pitchFamily="18" charset="0"/>
              </a:rPr>
              <a:t>trúc</a:t>
            </a:r>
            <a:r>
              <a:rPr lang="en-US" altLang="en-US" sz="2200" b="1">
                <a:solidFill>
                  <a:srgbClr val="002060"/>
                </a:solidFill>
                <a:cs typeface="Times" panose="02020603050405020304" pitchFamily="18" charset="0"/>
              </a:rPr>
              <a:t> If/Else</a:t>
            </a:r>
            <a:r>
              <a:rPr lang="en-US" alt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200">
                <a:solidFill>
                  <a:srgbClr val="C00000"/>
                </a:solidFill>
                <a:sym typeface="Symbol" panose="05050102010706020507" pitchFamily="18" charset="2"/>
              </a:rPr>
              <a:t>     if </a:t>
            </a:r>
            <a:r>
              <a:rPr lang="en-US" altLang="en-US" sz="2200">
                <a:sym typeface="Symbol" panose="05050102010706020507" pitchFamily="18" charset="2"/>
              </a:rPr>
              <a:t>(</a:t>
            </a:r>
            <a:r>
              <a:rPr lang="en-US" altLang="en-US" sz="2200" err="1">
                <a:sym typeface="Symbol" panose="05050102010706020507" pitchFamily="18" charset="2"/>
              </a:rPr>
              <a:t>điều_kiện</a:t>
            </a:r>
            <a:r>
              <a:rPr lang="en-US" altLang="en-US" sz="2200">
                <a:sym typeface="Symbol" panose="05050102010706020507" pitchFamily="18" charset="2"/>
              </a:rPr>
              <a:t>) </a:t>
            </a:r>
            <a:r>
              <a:rPr lang="en-US" altLang="en-US" sz="2200">
                <a:solidFill>
                  <a:srgbClr val="C00000"/>
                </a:solidFill>
                <a:sym typeface="Symbol" panose="05050102010706020507" pitchFamily="18" charset="2"/>
              </a:rPr>
              <a:t>then</a:t>
            </a:r>
            <a:r>
              <a:rPr lang="en-US" altLang="en-US" sz="220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200">
                <a:sym typeface="Symbol" panose="05050102010706020507" pitchFamily="18" charset="2"/>
              </a:rPr>
              <a:t>P;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200">
                <a:solidFill>
                  <a:srgbClr val="FF0000"/>
                </a:solidFill>
                <a:sym typeface="Symbol" panose="05050102010706020507" pitchFamily="18" charset="2"/>
              </a:rPr>
              <a:t>     </a:t>
            </a:r>
            <a:r>
              <a:rPr lang="en-US" altLang="en-US" sz="2200">
                <a:solidFill>
                  <a:srgbClr val="C00000"/>
                </a:solidFill>
                <a:sym typeface="Symbol" panose="05050102010706020507" pitchFamily="18" charset="2"/>
              </a:rPr>
              <a:t>else</a:t>
            </a:r>
            <a:r>
              <a:rPr lang="en-US" altLang="en-US" sz="2200">
                <a:sym typeface="Symbol" panose="05050102010706020507" pitchFamily="18" charset="2"/>
              </a:rPr>
              <a:t>  Q;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200">
                <a:solidFill>
                  <a:srgbClr val="FF0000"/>
                </a:solidFill>
                <a:sym typeface="Symbol" panose="05050102010706020507" pitchFamily="18" charset="2"/>
              </a:rPr>
              <a:t>     </a:t>
            </a:r>
            <a:r>
              <a:rPr lang="en-US" altLang="en-US" sz="2200">
                <a:solidFill>
                  <a:srgbClr val="C00000"/>
                </a:solidFill>
                <a:sym typeface="Symbol" panose="05050102010706020507" pitchFamily="18" charset="2"/>
              </a:rPr>
              <a:t>endif;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200" err="1">
                <a:cs typeface="Times" panose="02020603050405020304" pitchFamily="18" charset="0"/>
                <a:sym typeface="Symbol" panose="05050102010706020507" pitchFamily="18" charset="2"/>
              </a:rPr>
              <a:t>Thời</a:t>
            </a:r>
            <a:r>
              <a:rPr lang="en-US" altLang="en-US" sz="2200">
                <a:cs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cs typeface="Times" panose="02020603050405020304" pitchFamily="18" charset="0"/>
                <a:sym typeface="Symbol" panose="05050102010706020507" pitchFamily="18" charset="2"/>
              </a:rPr>
              <a:t>gian</a:t>
            </a:r>
            <a:r>
              <a:rPr lang="en-US" altLang="en-US" sz="2200">
                <a:cs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cs typeface="Times" panose="02020603050405020304" pitchFamily="18" charset="0"/>
                <a:sym typeface="Symbol" panose="05050102010706020507" pitchFamily="18" charset="2"/>
              </a:rPr>
              <a:t>thực</a:t>
            </a:r>
            <a:r>
              <a:rPr lang="en-US" altLang="en-US" sz="2200">
                <a:cs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cs typeface="Times" panose="02020603050405020304" pitchFamily="18" charset="0"/>
                <a:sym typeface="Symbol" panose="05050102010706020507" pitchFamily="18" charset="2"/>
              </a:rPr>
              <a:t>hiện</a:t>
            </a:r>
            <a:r>
              <a:rPr lang="en-US" altLang="en-US" sz="2200">
                <a:cs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cs typeface="Times" panose="02020603050405020304" pitchFamily="18" charset="0"/>
                <a:sym typeface="Symbol" panose="05050102010706020507" pitchFamily="18" charset="2"/>
              </a:rPr>
              <a:t>câu</a:t>
            </a:r>
            <a:r>
              <a:rPr lang="en-US" altLang="en-US" sz="2200">
                <a:cs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cs typeface="Times" panose="02020603050405020304" pitchFamily="18" charset="0"/>
                <a:sym typeface="Symbol" panose="05050102010706020507" pitchFamily="18" charset="2"/>
              </a:rPr>
              <a:t>lệnh</a:t>
            </a:r>
            <a:r>
              <a:rPr lang="en-US" altLang="en-US" sz="2200">
                <a:cs typeface="Times" panose="02020603050405020304" pitchFamily="18" charset="0"/>
                <a:sym typeface="Symbol" panose="05050102010706020507" pitchFamily="18" charset="2"/>
              </a:rPr>
              <a:t> if/else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200">
                <a:cs typeface="Times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en-US" sz="2200" err="1">
                <a:cs typeface="Times" panose="02020603050405020304" pitchFamily="18" charset="0"/>
                <a:sym typeface="Symbol" panose="05050102010706020507" pitchFamily="18" charset="2"/>
              </a:rPr>
              <a:t>thời</a:t>
            </a:r>
            <a:r>
              <a:rPr lang="en-US" altLang="en-US" sz="2200">
                <a:cs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cs typeface="Times" panose="02020603050405020304" pitchFamily="18" charset="0"/>
                <a:sym typeface="Symbol" panose="05050102010706020507" pitchFamily="18" charset="2"/>
              </a:rPr>
              <a:t>gian</a:t>
            </a:r>
            <a:r>
              <a:rPr lang="en-US" altLang="en-US" sz="2200">
                <a:cs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cs typeface="Times" panose="02020603050405020304" pitchFamily="18" charset="0"/>
                <a:sym typeface="Symbol" panose="05050102010706020507" pitchFamily="18" charset="2"/>
              </a:rPr>
              <a:t>kiểm</a:t>
            </a:r>
            <a:r>
              <a:rPr lang="en-US" altLang="en-US" sz="2200">
                <a:cs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err="1">
                <a:cs typeface="Times" panose="02020603050405020304" pitchFamily="18" charset="0"/>
                <a:sym typeface="Symbol" panose="05050102010706020507" pitchFamily="18" charset="2"/>
              </a:rPr>
              <a:t>tra</a:t>
            </a:r>
            <a:r>
              <a:rPr lang="en-US" altLang="en-US" sz="2200">
                <a:cs typeface="Times" panose="02020603050405020304" pitchFamily="18" charset="0"/>
                <a:sym typeface="Symbol" panose="05050102010706020507" pitchFamily="18" charset="2"/>
              </a:rPr>
              <a:t> (</a:t>
            </a:r>
            <a:r>
              <a:rPr lang="en-US" altLang="en-US" sz="2200" err="1">
                <a:cs typeface="Times" panose="02020603050405020304" pitchFamily="18" charset="0"/>
                <a:sym typeface="Symbol" panose="05050102010706020507" pitchFamily="18" charset="2"/>
              </a:rPr>
              <a:t>điều_kiện</a:t>
            </a:r>
            <a:r>
              <a:rPr lang="en-US" altLang="en-US" sz="2200">
                <a:cs typeface="Times" panose="02020603050405020304" pitchFamily="18" charset="0"/>
                <a:sym typeface="Symbol" panose="05050102010706020507" pitchFamily="18" charset="2"/>
              </a:rPr>
              <a:t>) + max (Time(P), Time (Q))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2200">
              <a:solidFill>
                <a:srgbClr val="0033CC"/>
              </a:solidFill>
              <a:cs typeface="Times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en-US" sz="2200">
              <a:solidFill>
                <a:srgbClr val="0033CC"/>
              </a:solidFill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sz="2200" b="1">
                <a:cs typeface="Times" panose="02020603050405020304" pitchFamily="18" charset="0"/>
              </a:rPr>
              <a:t>   </a:t>
            </a:r>
            <a:endParaRPr lang="en-US" altLang="en-US" sz="220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286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3" y="2219413"/>
            <a:ext cx="10351035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CẤU TRÚC DỮ LIỆU VÀ GIẢI THUẬT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/>
              <a:t>TUẦN 1 : CÁC KHÁI NIỆM CƠ BẢN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4</a:t>
            </a:r>
            <a:r>
              <a:rPr lang="vi-VN">
                <a:cs typeface="Arial" panose="020B0604020202020204" pitchFamily="34" charset="0"/>
              </a:rPr>
              <a:t>.</a:t>
            </a:r>
            <a:r>
              <a:rPr lang="en-US">
                <a:cs typeface="Arial" panose="020B0604020202020204" pitchFamily="34" charset="0"/>
              </a:rPr>
              <a:t> KỸ THUẬT PHÂN TÍCH THUẬT TOÁN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29768" y="978408"/>
            <a:ext cx="11275265" cy="537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200" err="1">
                <a:solidFill>
                  <a:srgbClr val="002060"/>
                </a:solidFill>
                <a:cs typeface="Times" panose="02020603050405020304" pitchFamily="18" charset="0"/>
              </a:rPr>
              <a:t>Ví</a:t>
            </a:r>
            <a:r>
              <a:rPr lang="en-US" alt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cs typeface="Times" panose="02020603050405020304" pitchFamily="18" charset="0"/>
              </a:rPr>
              <a:t>dụ</a:t>
            </a:r>
            <a:endParaRPr lang="en-US" altLang="en-US" sz="220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2641227-0BA5-D1E7-BCC8-9B2E1D23E306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600200"/>
            <a:ext cx="8229600" cy="48768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1800" b="1"/>
              <a:t>Case1</a:t>
            </a:r>
            <a:r>
              <a:rPr lang="en-US" altLang="en-US" sz="1800"/>
              <a:t>: for (</a:t>
            </a:r>
            <a:r>
              <a:rPr lang="en-US" altLang="en-US" sz="1800" err="1"/>
              <a:t>i</a:t>
            </a:r>
            <a:r>
              <a:rPr lang="en-US" altLang="en-US" sz="1800"/>
              <a:t>=0; </a:t>
            </a:r>
            <a:r>
              <a:rPr lang="en-US" altLang="en-US" sz="1800" err="1"/>
              <a:t>i</a:t>
            </a:r>
            <a:r>
              <a:rPr lang="en-US" altLang="en-US" sz="1800"/>
              <a:t>&lt;n; </a:t>
            </a:r>
            <a:r>
              <a:rPr lang="en-US" altLang="en-US" sz="1800" err="1"/>
              <a:t>i</a:t>
            </a:r>
            <a:r>
              <a:rPr lang="en-US" altLang="en-US" sz="1800"/>
              <a:t>++)</a:t>
            </a:r>
          </a:p>
          <a:p>
            <a:pPr>
              <a:buFontTx/>
              <a:buNone/>
            </a:pPr>
            <a:r>
              <a:rPr lang="en-US" altLang="en-US" sz="1800"/>
              <a:t>                for (j=0; j&lt;n; </a:t>
            </a:r>
            <a:r>
              <a:rPr lang="en-US" altLang="en-US" sz="1800" err="1"/>
              <a:t>j++</a:t>
            </a:r>
            <a:r>
              <a:rPr lang="en-US" altLang="en-US" sz="1800"/>
              <a:t>)</a:t>
            </a:r>
          </a:p>
          <a:p>
            <a:pPr>
              <a:buFontTx/>
              <a:buNone/>
            </a:pPr>
            <a:r>
              <a:rPr lang="en-US" altLang="en-US" sz="1800"/>
              <a:t>                    k++;</a:t>
            </a:r>
          </a:p>
          <a:p>
            <a:pPr>
              <a:buFontTx/>
              <a:buNone/>
            </a:pPr>
            <a:endParaRPr lang="en-US" altLang="en-US" sz="700"/>
          </a:p>
          <a:p>
            <a:pPr>
              <a:buFontTx/>
              <a:buNone/>
            </a:pPr>
            <a:r>
              <a:rPr lang="en-US" altLang="en-US" sz="1800" b="1"/>
              <a:t>Case 2</a:t>
            </a:r>
            <a:r>
              <a:rPr lang="en-US" altLang="en-US" sz="1800"/>
              <a:t>: for (</a:t>
            </a:r>
            <a:r>
              <a:rPr lang="en-US" altLang="en-US" sz="1800" err="1"/>
              <a:t>i</a:t>
            </a:r>
            <a:r>
              <a:rPr lang="en-US" altLang="en-US" sz="1800"/>
              <a:t>=0; </a:t>
            </a:r>
            <a:r>
              <a:rPr lang="en-US" altLang="en-US" sz="1800" err="1"/>
              <a:t>i</a:t>
            </a:r>
            <a:r>
              <a:rPr lang="en-US" altLang="en-US" sz="1800"/>
              <a:t>&lt;n; </a:t>
            </a:r>
            <a:r>
              <a:rPr lang="en-US" altLang="en-US" sz="1800" err="1"/>
              <a:t>i</a:t>
            </a:r>
            <a:r>
              <a:rPr lang="en-US" altLang="en-US" sz="1800"/>
              <a:t>++)</a:t>
            </a:r>
          </a:p>
          <a:p>
            <a:pPr>
              <a:buFontTx/>
              <a:buNone/>
            </a:pPr>
            <a:r>
              <a:rPr lang="en-US" altLang="en-US" sz="1800"/>
              <a:t>                 k++;</a:t>
            </a:r>
          </a:p>
          <a:p>
            <a:pPr>
              <a:buFontTx/>
              <a:buNone/>
            </a:pPr>
            <a:r>
              <a:rPr lang="en-US" altLang="en-US" sz="1800"/>
              <a:t>             for (</a:t>
            </a:r>
            <a:r>
              <a:rPr lang="en-US" altLang="en-US" sz="1800" err="1"/>
              <a:t>i</a:t>
            </a:r>
            <a:r>
              <a:rPr lang="en-US" altLang="en-US" sz="1800"/>
              <a:t>=0; </a:t>
            </a:r>
            <a:r>
              <a:rPr lang="en-US" altLang="en-US" sz="1800" err="1"/>
              <a:t>i</a:t>
            </a:r>
            <a:r>
              <a:rPr lang="en-US" altLang="en-US" sz="1800"/>
              <a:t>&lt;n; </a:t>
            </a:r>
            <a:r>
              <a:rPr lang="en-US" altLang="en-US" sz="1800" err="1"/>
              <a:t>i</a:t>
            </a:r>
            <a:r>
              <a:rPr lang="en-US" altLang="en-US" sz="1800"/>
              <a:t>++)</a:t>
            </a:r>
          </a:p>
          <a:p>
            <a:pPr>
              <a:buFontTx/>
              <a:buNone/>
            </a:pPr>
            <a:r>
              <a:rPr lang="en-US" altLang="en-US" sz="1800"/>
              <a:t>                 for (j=0; j&lt;n; </a:t>
            </a:r>
            <a:r>
              <a:rPr lang="en-US" altLang="en-US" sz="1800" err="1"/>
              <a:t>j++</a:t>
            </a:r>
            <a:r>
              <a:rPr lang="en-US" altLang="en-US" sz="1800"/>
              <a:t>)</a:t>
            </a:r>
          </a:p>
          <a:p>
            <a:pPr>
              <a:buFontTx/>
              <a:buNone/>
            </a:pPr>
            <a:r>
              <a:rPr lang="en-US" altLang="en-US" sz="1800"/>
              <a:t>                     k++;</a:t>
            </a:r>
          </a:p>
          <a:p>
            <a:pPr>
              <a:buFontTx/>
              <a:buNone/>
            </a:pPr>
            <a:endParaRPr lang="en-US" altLang="en-US" sz="700"/>
          </a:p>
          <a:p>
            <a:pPr>
              <a:buFontTx/>
              <a:buNone/>
            </a:pPr>
            <a:r>
              <a:rPr lang="en-US" altLang="en-US" sz="1800" b="1"/>
              <a:t>Case 3</a:t>
            </a:r>
            <a:r>
              <a:rPr lang="en-US" altLang="en-US" sz="1800"/>
              <a:t>: for (</a:t>
            </a:r>
            <a:r>
              <a:rPr lang="en-US" altLang="en-US" sz="1800" err="1"/>
              <a:t>int</a:t>
            </a:r>
            <a:r>
              <a:rPr lang="en-US" altLang="en-US" sz="1800"/>
              <a:t> </a:t>
            </a:r>
            <a:r>
              <a:rPr lang="en-US" altLang="en-US" sz="1800" err="1"/>
              <a:t>i</a:t>
            </a:r>
            <a:r>
              <a:rPr lang="en-US" altLang="en-US" sz="1800"/>
              <a:t>=0; </a:t>
            </a:r>
            <a:r>
              <a:rPr lang="en-US" altLang="en-US" sz="1800" err="1"/>
              <a:t>i</a:t>
            </a:r>
            <a:r>
              <a:rPr lang="en-US" altLang="en-US" sz="1800"/>
              <a:t>&lt;n-1; </a:t>
            </a:r>
            <a:r>
              <a:rPr lang="en-US" altLang="en-US" sz="1800" err="1"/>
              <a:t>i</a:t>
            </a:r>
            <a:r>
              <a:rPr lang="en-US" altLang="en-US" sz="1800"/>
              <a:t>++) </a:t>
            </a:r>
          </a:p>
          <a:p>
            <a:pPr>
              <a:buFontTx/>
              <a:buNone/>
            </a:pPr>
            <a:r>
              <a:rPr lang="en-US" altLang="en-US" sz="1800"/>
              <a:t>	             for (</a:t>
            </a:r>
            <a:r>
              <a:rPr lang="en-US" altLang="en-US" sz="1800" err="1"/>
              <a:t>int</a:t>
            </a:r>
            <a:r>
              <a:rPr lang="en-US" altLang="en-US" sz="1800"/>
              <a:t> j=0; j&lt;</a:t>
            </a:r>
            <a:r>
              <a:rPr lang="en-US" altLang="en-US" sz="1800" err="1"/>
              <a:t>i</a:t>
            </a:r>
            <a:r>
              <a:rPr lang="en-US" altLang="en-US" sz="1800"/>
              <a:t>; </a:t>
            </a:r>
            <a:r>
              <a:rPr lang="en-US" altLang="en-US" sz="1800" err="1"/>
              <a:t>j++</a:t>
            </a:r>
            <a:r>
              <a:rPr lang="en-US" altLang="en-US" sz="1800"/>
              <a:t>) </a:t>
            </a:r>
          </a:p>
          <a:p>
            <a:pPr>
              <a:buFontTx/>
              <a:buNone/>
            </a:pPr>
            <a:r>
              <a:rPr lang="en-US" altLang="en-US" sz="1800"/>
              <a:t>		         </a:t>
            </a:r>
            <a:r>
              <a:rPr lang="en-US" altLang="en-US" sz="1800" err="1"/>
              <a:t>int</a:t>
            </a:r>
            <a:r>
              <a:rPr lang="en-US" altLang="en-US" sz="1800"/>
              <a:t> k+=1;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2383374-9184-1764-778E-A30F26000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1" y="1828800"/>
            <a:ext cx="906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O(n</a:t>
            </a:r>
            <a:r>
              <a:rPr lang="en-US" altLang="en-US" baseline="30000">
                <a:latin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46F358D5-FAE6-635B-A922-4230BB40F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1" y="3124200"/>
            <a:ext cx="906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O(n</a:t>
            </a:r>
            <a:r>
              <a:rPr lang="en-US" altLang="en-US" baseline="30000">
                <a:latin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35A1DC44-0DDA-4B7F-D4CE-B5EB28191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1" y="4800600"/>
            <a:ext cx="906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O(n</a:t>
            </a:r>
            <a:r>
              <a:rPr lang="en-US" altLang="en-US" baseline="30000">
                <a:latin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257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4</a:t>
            </a:r>
            <a:r>
              <a:rPr lang="vi-VN">
                <a:cs typeface="Arial" panose="020B0604020202020204" pitchFamily="34" charset="0"/>
              </a:rPr>
              <a:t>.</a:t>
            </a:r>
            <a:r>
              <a:rPr lang="en-US">
                <a:cs typeface="Arial" panose="020B0604020202020204" pitchFamily="34" charset="0"/>
              </a:rPr>
              <a:t> KỸ THUẬT PHÂN TÍCH THUẬT TOÁN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30496" y="975069"/>
            <a:ext cx="11275265" cy="387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en-US" sz="2200" b="1" err="1">
                <a:solidFill>
                  <a:srgbClr val="002060"/>
                </a:solidFill>
                <a:cs typeface="Times" panose="02020603050405020304" pitchFamily="18" charset="0"/>
              </a:rPr>
              <a:t>Câu</a:t>
            </a:r>
            <a:r>
              <a:rPr lang="en-US" altLang="en-US" sz="22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" panose="02020603050405020304" pitchFamily="18" charset="0"/>
              </a:rPr>
              <a:t>lệnh</a:t>
            </a:r>
            <a:r>
              <a:rPr lang="en-US" altLang="en-US" sz="22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" panose="02020603050405020304" pitchFamily="18" charset="0"/>
              </a:rPr>
              <a:t>đặc</a:t>
            </a:r>
            <a:r>
              <a:rPr lang="en-US" altLang="en-US" sz="22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002060"/>
                </a:solidFill>
                <a:cs typeface="Times" panose="02020603050405020304" pitchFamily="18" charset="0"/>
              </a:rPr>
              <a:t>trưng</a:t>
            </a:r>
            <a:r>
              <a:rPr lang="en-US" altLang="en-US" sz="2200" b="1">
                <a:solidFill>
                  <a:srgbClr val="002060"/>
                </a:solidFill>
                <a:cs typeface="Times" panose="02020603050405020304" pitchFamily="18" charset="0"/>
              </a:rPr>
              <a:t>:</a:t>
            </a:r>
            <a:r>
              <a:rPr lang="vi-VN" sz="2200" i="1">
                <a:solidFill>
                  <a:srgbClr val="002060"/>
                </a:solidFill>
                <a:cs typeface="Times New Roman" pitchFamily="18" charset="0"/>
              </a:rPr>
              <a:t> là câu lệnh được thực hiện thường xuyên ít nhất là cũng như </a:t>
            </a:r>
            <a:br>
              <a:rPr lang="en-US" sz="2200" i="1">
                <a:solidFill>
                  <a:srgbClr val="002060"/>
                </a:solidFill>
                <a:cs typeface="Times New Roman" pitchFamily="18" charset="0"/>
              </a:rPr>
            </a:br>
            <a:r>
              <a:rPr lang="vi-VN" sz="2200" i="1">
                <a:solidFill>
                  <a:srgbClr val="002060"/>
                </a:solidFill>
                <a:cs typeface="Times New Roman" pitchFamily="18" charset="0"/>
              </a:rPr>
              <a:t>bất kỳ câu lệnh nào trong thuật toán.</a:t>
            </a:r>
            <a:endParaRPr lang="en-US" sz="2200" i="1">
              <a:solidFill>
                <a:srgbClr val="002060"/>
              </a:solidFill>
              <a:cs typeface="Times New Roman" pitchFamily="18" charset="0"/>
            </a:endParaRPr>
          </a:p>
          <a:p>
            <a:pPr marL="274320" indent="-274320" algn="just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Nếu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giả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thiết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thời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gian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thực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hiện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mỗi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câu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lệnh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là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bị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chặn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bởi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hằng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số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thì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thời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gian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tính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của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thuật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toán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sẽ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cùng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cỡ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với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số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lần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thực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hiện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câu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lệnh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đặc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trưng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. Do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đó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,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để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đánh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giá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thời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gian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tính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,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người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ta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đếm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số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lần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thực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hiện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câu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lệnh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đặc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trưng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.</a:t>
            </a:r>
          </a:p>
          <a:p>
            <a:pPr marL="274320" indent="-274320" algn="just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Ví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dụ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1: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Hàm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tính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số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tr-TR" altLang="en-US" sz="2400">
                <a:cs typeface="Times" panose="02020603050405020304" pitchFamily="18" charset="0"/>
              </a:rPr>
              <a:t>Fibonacci</a:t>
            </a:r>
            <a:r>
              <a:rPr lang="en-US" altLang="en-US" sz="2400">
                <a:latin typeface="Times" panose="02020603050405020304" pitchFamily="18" charset="0"/>
                <a:cs typeface="Times" panose="02020603050405020304" pitchFamily="18" charset="0"/>
              </a:rPr>
              <a:t>  </a:t>
            </a:r>
            <a:r>
              <a:rPr lang="tr-TR" altLang="en-US" sz="2100" i="1">
                <a:cs typeface="Times" panose="02020603050405020304" pitchFamily="18" charset="0"/>
              </a:rPr>
              <a:t>f</a:t>
            </a:r>
            <a:r>
              <a:rPr lang="tr-TR" altLang="en-US" sz="2100" baseline="-25000">
                <a:cs typeface="Times" panose="02020603050405020304" pitchFamily="18" charset="0"/>
              </a:rPr>
              <a:t>0</a:t>
            </a:r>
            <a:r>
              <a:rPr lang="tr-TR" altLang="en-US" sz="2100">
                <a:cs typeface="Times" panose="02020603050405020304" pitchFamily="18" charset="0"/>
              </a:rPr>
              <a:t>=0;</a:t>
            </a:r>
            <a:r>
              <a:rPr lang="en-US" altLang="en-US" sz="2100">
                <a:cs typeface="Times" panose="02020603050405020304" pitchFamily="18" charset="0"/>
              </a:rPr>
              <a:t> </a:t>
            </a:r>
            <a:r>
              <a:rPr lang="tr-TR" altLang="en-US" sz="2100" i="1">
                <a:cs typeface="Times" panose="02020603050405020304" pitchFamily="18" charset="0"/>
              </a:rPr>
              <a:t>f</a:t>
            </a:r>
            <a:r>
              <a:rPr lang="tr-TR" altLang="en-US" sz="2100" baseline="-25000">
                <a:cs typeface="Times" panose="02020603050405020304" pitchFamily="18" charset="0"/>
              </a:rPr>
              <a:t>1</a:t>
            </a:r>
            <a:r>
              <a:rPr lang="tr-TR" altLang="en-US" sz="2100">
                <a:cs typeface="Times" panose="02020603050405020304" pitchFamily="18" charset="0"/>
              </a:rPr>
              <a:t>=1;</a:t>
            </a:r>
            <a:r>
              <a:rPr lang="en-US" altLang="en-US" sz="2100">
                <a:cs typeface="Times" panose="02020603050405020304" pitchFamily="18" charset="0"/>
              </a:rPr>
              <a:t> </a:t>
            </a:r>
            <a:r>
              <a:rPr lang="tr-TR" altLang="en-US" sz="2100" i="1">
                <a:cs typeface="Times" panose="02020603050405020304" pitchFamily="18" charset="0"/>
              </a:rPr>
              <a:t>f</a:t>
            </a:r>
            <a:r>
              <a:rPr lang="tr-TR" altLang="en-US" sz="2100" baseline="-25000">
                <a:cs typeface="Times" panose="02020603050405020304" pitchFamily="18" charset="0"/>
              </a:rPr>
              <a:t>n</a:t>
            </a:r>
            <a:r>
              <a:rPr lang="tr-TR" altLang="en-US" sz="2100">
                <a:cs typeface="Times" panose="02020603050405020304" pitchFamily="18" charset="0"/>
              </a:rPr>
              <a:t>= </a:t>
            </a:r>
            <a:r>
              <a:rPr lang="tr-TR" altLang="en-US" sz="2100" i="1">
                <a:cs typeface="Times" panose="02020603050405020304" pitchFamily="18" charset="0"/>
              </a:rPr>
              <a:t>f</a:t>
            </a:r>
            <a:r>
              <a:rPr lang="tr-TR" altLang="en-US" sz="2100" i="1" baseline="-25000">
                <a:cs typeface="Times" panose="02020603050405020304" pitchFamily="18" charset="0"/>
              </a:rPr>
              <a:t>n</a:t>
            </a:r>
            <a:r>
              <a:rPr lang="tr-TR" altLang="en-US" sz="2100" baseline="-25000">
                <a:cs typeface="Times" panose="02020603050405020304" pitchFamily="18" charset="0"/>
              </a:rPr>
              <a:t>-1</a:t>
            </a:r>
            <a:r>
              <a:rPr lang="tr-TR" altLang="en-US" sz="2100">
                <a:cs typeface="Times" panose="02020603050405020304" pitchFamily="18" charset="0"/>
              </a:rPr>
              <a:t> + </a:t>
            </a:r>
            <a:r>
              <a:rPr lang="tr-TR" altLang="en-US" sz="2100" i="1">
                <a:cs typeface="Times" panose="02020603050405020304" pitchFamily="18" charset="0"/>
              </a:rPr>
              <a:t>f</a:t>
            </a:r>
            <a:r>
              <a:rPr lang="tr-TR" altLang="en-US" sz="2100" i="1" baseline="-25000">
                <a:cs typeface="Times" panose="02020603050405020304" pitchFamily="18" charset="0"/>
              </a:rPr>
              <a:t>n</a:t>
            </a:r>
            <a:r>
              <a:rPr lang="tr-TR" altLang="en-US" sz="2100" baseline="-25000">
                <a:cs typeface="Times" panose="02020603050405020304" pitchFamily="18" charset="0"/>
              </a:rPr>
              <a:t>-2</a:t>
            </a:r>
            <a:r>
              <a:rPr lang="tr-TR" altLang="en-US" sz="2100">
                <a:cs typeface="Times" panose="02020603050405020304" pitchFamily="18" charset="0"/>
              </a:rPr>
              <a:t>  </a:t>
            </a:r>
            <a:r>
              <a:rPr lang="tr-TR" altLang="en-US" sz="2100">
                <a:solidFill>
                  <a:srgbClr val="FF0000"/>
                </a:solidFill>
                <a:cs typeface="Times" panose="02020603050405020304" pitchFamily="18" charset="0"/>
              </a:rPr>
              <a:t>(n &lt; 94)</a:t>
            </a:r>
          </a:p>
          <a:p>
            <a:pPr marL="274320" indent="-274320" algn="just">
              <a:lnSpc>
                <a:spcPct val="140000"/>
              </a:lnSpc>
              <a:buFont typeface="Wingdings" panose="05000000000000000000" pitchFamily="2" charset="2"/>
              <a:buChar char="§"/>
            </a:pPr>
            <a:endParaRPr lang="en-US" sz="2200">
              <a:solidFill>
                <a:srgbClr val="002060"/>
              </a:solidFill>
              <a:cs typeface="Times New Roman" pitchFamily="18" charset="0"/>
            </a:endParaRPr>
          </a:p>
          <a:p>
            <a:pPr marL="274320" indent="-274320" algn="just">
              <a:lnSpc>
                <a:spcPct val="140000"/>
              </a:lnSpc>
              <a:buFont typeface="Wingdings" panose="05000000000000000000" pitchFamily="2" charset="2"/>
              <a:buChar char="§"/>
            </a:pPr>
            <a:endParaRPr lang="en-US" sz="2200">
              <a:solidFill>
                <a:srgbClr val="002060"/>
              </a:solidFill>
              <a:cs typeface="Times New Roman" pitchFamily="18" charset="0"/>
            </a:endParaRPr>
          </a:p>
        </p:txBody>
      </p:sp>
      <p:sp>
        <p:nvSpPr>
          <p:cNvPr id="6" name="Rectangle 2053">
            <a:extLst>
              <a:ext uri="{FF2B5EF4-FFF2-40B4-BE49-F238E27FC236}">
                <a16:creationId xmlns:a16="http://schemas.microsoft.com/office/drawing/2014/main" id="{F52FC675-806D-A841-D9CE-97B9F8588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596" y="4050643"/>
            <a:ext cx="3038083" cy="220487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>
                <a:latin typeface="Consolas" panose="020B0609020204030204" pitchFamily="49" charset="0"/>
                <a:cs typeface="Times New Roman" panose="02020603050405020304" pitchFamily="18" charset="0"/>
              </a:rPr>
              <a:t>function </a:t>
            </a:r>
            <a:r>
              <a:rPr lang="en-US" altLang="en-US" err="1">
                <a:latin typeface="Consolas" panose="020B0609020204030204" pitchFamily="49" charset="0"/>
                <a:cs typeface="Times New Roman" panose="02020603050405020304" pitchFamily="18" charset="0"/>
              </a:rPr>
              <a:t>Fibiter</a:t>
            </a:r>
            <a:r>
              <a:rPr lang="en-US" altLang="en-US">
                <a:latin typeface="Consolas" panose="020B0609020204030204" pitchFamily="49" charset="0"/>
                <a:cs typeface="Times New Roman" panose="02020603050405020304" pitchFamily="18" charset="0"/>
              </a:rPr>
              <a:t>(n)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>
                <a:latin typeface="Consolas" panose="020B0609020204030204" pitchFamily="49" charset="0"/>
                <a:cs typeface="Times New Roman" panose="02020603050405020304" pitchFamily="18" charset="0"/>
              </a:rPr>
              <a:t>	</a:t>
            </a:r>
            <a:r>
              <a:rPr lang="en-US" altLang="en-US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altLang="en-US">
                <a:latin typeface="Consolas" panose="020B0609020204030204" pitchFamily="49" charset="0"/>
                <a:cs typeface="Times New Roman" panose="02020603050405020304" pitchFamily="18" charset="0"/>
              </a:rPr>
              <a:t>=0;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>
                <a:latin typeface="Consolas" panose="020B0609020204030204" pitchFamily="49" charset="0"/>
                <a:cs typeface="Times New Roman" panose="02020603050405020304" pitchFamily="18" charset="0"/>
              </a:rPr>
              <a:t>	j=1;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>
                <a:latin typeface="Consolas" panose="020B0609020204030204" pitchFamily="49" charset="0"/>
                <a:cs typeface="Times New Roman" panose="02020603050405020304" pitchFamily="18" charset="0"/>
              </a:rPr>
              <a:t>	</a:t>
            </a:r>
            <a:r>
              <a:rPr lang="en-US" altLang="en-US" b="1">
                <a:latin typeface="Consolas" panose="020B0609020204030204" pitchFamily="49" charset="0"/>
                <a:cs typeface="Times New Roman" panose="02020603050405020304" pitchFamily="18" charset="0"/>
              </a:rPr>
              <a:t>for</a:t>
            </a:r>
            <a:r>
              <a:rPr lang="en-US" altLang="en-US">
                <a:latin typeface="Consolas" panose="020B0609020204030204" pitchFamily="49" charset="0"/>
                <a:cs typeface="Times New Roman" panose="02020603050405020304" pitchFamily="18" charset="0"/>
              </a:rPr>
              <a:t> k=1 to n-1 </a:t>
            </a:r>
            <a:r>
              <a:rPr lang="en-US" altLang="en-US" b="1">
                <a:latin typeface="Consolas" panose="020B0609020204030204" pitchFamily="49" charset="0"/>
                <a:cs typeface="Times New Roman" panose="02020603050405020304" pitchFamily="18" charset="0"/>
              </a:rPr>
              <a:t>do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>
                <a:latin typeface="Consolas" panose="020B0609020204030204" pitchFamily="49" charset="0"/>
                <a:cs typeface="Times New Roman" panose="02020603050405020304" pitchFamily="18" charset="0"/>
              </a:rPr>
              <a:t>	   </a:t>
            </a:r>
            <a:r>
              <a:rPr lang="en-US" altLang="en-US" b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j = </a:t>
            </a:r>
            <a:r>
              <a:rPr lang="en-US" altLang="en-US" b="1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altLang="en-US" b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+ j;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>
                <a:latin typeface="Consolas" panose="020B0609020204030204" pitchFamily="49" charset="0"/>
                <a:cs typeface="Times New Roman" panose="02020603050405020304" pitchFamily="18" charset="0"/>
              </a:rPr>
              <a:t>	   </a:t>
            </a:r>
            <a:r>
              <a:rPr lang="en-US" altLang="en-US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altLang="en-US">
                <a:latin typeface="Consolas" panose="020B0609020204030204" pitchFamily="49" charset="0"/>
                <a:cs typeface="Times New Roman" panose="02020603050405020304" pitchFamily="18" charset="0"/>
              </a:rPr>
              <a:t> = j – </a:t>
            </a:r>
            <a:r>
              <a:rPr lang="en-US" altLang="en-US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altLang="en-US">
                <a:latin typeface="Consolas" panose="020B0609020204030204" pitchFamily="49" charset="0"/>
                <a:cs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>
                <a:latin typeface="Consolas" panose="020B0609020204030204" pitchFamily="49" charset="0"/>
                <a:cs typeface="Times New Roman" panose="02020603050405020304" pitchFamily="18" charset="0"/>
              </a:rPr>
              <a:t>	return j;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DE04CE9B-299A-2C35-CD83-DC23875B7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5624" y="4660651"/>
            <a:ext cx="4954070" cy="8617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err="1">
                <a:cs typeface="Times" panose="02020603050405020304" pitchFamily="18" charset="0"/>
              </a:rPr>
              <a:t>Số</a:t>
            </a:r>
            <a:r>
              <a:rPr lang="en-US" sz="2000">
                <a:cs typeface="Times" panose="02020603050405020304" pitchFamily="18" charset="0"/>
              </a:rPr>
              <a:t> </a:t>
            </a:r>
            <a:r>
              <a:rPr lang="en-US" sz="2000" err="1">
                <a:cs typeface="Times" panose="02020603050405020304" pitchFamily="18" charset="0"/>
              </a:rPr>
              <a:t>lần</a:t>
            </a:r>
            <a:r>
              <a:rPr lang="en-US" sz="2000">
                <a:cs typeface="Times" panose="02020603050405020304" pitchFamily="18" charset="0"/>
              </a:rPr>
              <a:t> </a:t>
            </a:r>
            <a:r>
              <a:rPr lang="en-US" sz="2000" err="1">
                <a:cs typeface="Times" panose="02020603050405020304" pitchFamily="18" charset="0"/>
              </a:rPr>
              <a:t>thực</a:t>
            </a:r>
            <a:r>
              <a:rPr lang="en-US" sz="2000">
                <a:cs typeface="Times" panose="02020603050405020304" pitchFamily="18" charset="0"/>
              </a:rPr>
              <a:t> </a:t>
            </a:r>
            <a:r>
              <a:rPr lang="en-US" sz="2000" err="1">
                <a:cs typeface="Times" panose="02020603050405020304" pitchFamily="18" charset="0"/>
              </a:rPr>
              <a:t>hiện</a:t>
            </a:r>
            <a:r>
              <a:rPr lang="en-US" sz="2000">
                <a:cs typeface="Times" panose="02020603050405020304" pitchFamily="18" charset="0"/>
              </a:rPr>
              <a:t> </a:t>
            </a:r>
            <a:r>
              <a:rPr lang="en-US" sz="2000" err="1">
                <a:cs typeface="Times" panose="02020603050405020304" pitchFamily="18" charset="0"/>
              </a:rPr>
              <a:t>câu</a:t>
            </a:r>
            <a:r>
              <a:rPr lang="en-US" sz="2000">
                <a:cs typeface="Times" panose="02020603050405020304" pitchFamily="18" charset="0"/>
              </a:rPr>
              <a:t> </a:t>
            </a:r>
            <a:r>
              <a:rPr lang="en-US" sz="2000" err="1">
                <a:cs typeface="Times" panose="02020603050405020304" pitchFamily="18" charset="0"/>
              </a:rPr>
              <a:t>lệnh</a:t>
            </a:r>
            <a:r>
              <a:rPr lang="en-US" sz="2000">
                <a:cs typeface="Times" panose="02020603050405020304" pitchFamily="18" charset="0"/>
              </a:rPr>
              <a:t> </a:t>
            </a:r>
            <a:r>
              <a:rPr lang="en-US" sz="2000" err="1">
                <a:cs typeface="Times" panose="02020603050405020304" pitchFamily="18" charset="0"/>
              </a:rPr>
              <a:t>đặc</a:t>
            </a:r>
            <a:r>
              <a:rPr lang="en-US" sz="2000">
                <a:cs typeface="Times" panose="02020603050405020304" pitchFamily="18" charset="0"/>
              </a:rPr>
              <a:t> </a:t>
            </a:r>
            <a:r>
              <a:rPr lang="en-US" sz="2000" err="1">
                <a:cs typeface="Times" panose="02020603050405020304" pitchFamily="18" charset="0"/>
              </a:rPr>
              <a:t>trưng</a:t>
            </a:r>
            <a:r>
              <a:rPr lang="en-US" sz="2000">
                <a:cs typeface="Times" panose="02020603050405020304" pitchFamily="18" charset="0"/>
              </a:rPr>
              <a:t> </a:t>
            </a:r>
            <a:r>
              <a:rPr lang="en-US" sz="2000" err="1">
                <a:cs typeface="Times" panose="02020603050405020304" pitchFamily="18" charset="0"/>
              </a:rPr>
              <a:t>là</a:t>
            </a:r>
            <a:r>
              <a:rPr lang="en-US" sz="2000">
                <a:cs typeface="Times" panose="02020603050405020304" pitchFamily="18" charset="0"/>
              </a:rPr>
              <a:t> </a:t>
            </a:r>
            <a:r>
              <a:rPr lang="en-US" sz="2000" i="1">
                <a:cs typeface="Times" panose="02020603050405020304" pitchFamily="18" charset="0"/>
              </a:rPr>
              <a:t>n</a:t>
            </a:r>
          </a:p>
          <a:p>
            <a:pPr algn="l">
              <a:spcBef>
                <a:spcPct val="50000"/>
              </a:spcBef>
            </a:pPr>
            <a:r>
              <a:rPr lang="en-US" sz="2000">
                <a:cs typeface="Times" panose="02020603050405020304" pitchFamily="18" charset="0"/>
              </a:rPr>
              <a:t> </a:t>
            </a:r>
            <a:r>
              <a:rPr lang="en-US" sz="2000">
                <a:cs typeface="Times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000" err="1">
                <a:cs typeface="Times" panose="02020603050405020304" pitchFamily="18" charset="0"/>
                <a:sym typeface="Wingdings" panose="05000000000000000000" pitchFamily="2" charset="2"/>
              </a:rPr>
              <a:t>Thời</a:t>
            </a:r>
            <a:r>
              <a:rPr lang="en-US" sz="2000">
                <a:cs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err="1">
                <a:cs typeface="Times" panose="02020603050405020304" pitchFamily="18" charset="0"/>
                <a:sym typeface="Wingdings" panose="05000000000000000000" pitchFamily="2" charset="2"/>
              </a:rPr>
              <a:t>gian</a:t>
            </a:r>
            <a:r>
              <a:rPr lang="en-US" sz="2000">
                <a:cs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err="1">
                <a:cs typeface="Times" panose="02020603050405020304" pitchFamily="18" charset="0"/>
                <a:sym typeface="Wingdings" panose="05000000000000000000" pitchFamily="2" charset="2"/>
              </a:rPr>
              <a:t>chạy</a:t>
            </a:r>
            <a:r>
              <a:rPr lang="en-US" sz="2000">
                <a:cs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err="1">
                <a:cs typeface="Times" panose="02020603050405020304" pitchFamily="18" charset="0"/>
                <a:sym typeface="Wingdings" panose="05000000000000000000" pitchFamily="2" charset="2"/>
              </a:rPr>
              <a:t>Fibiter</a:t>
            </a:r>
            <a:r>
              <a:rPr lang="en-US" sz="2000">
                <a:cs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err="1">
                <a:cs typeface="Times" panose="02020603050405020304" pitchFamily="18" charset="0"/>
                <a:sym typeface="Wingdings" panose="05000000000000000000" pitchFamily="2" charset="2"/>
              </a:rPr>
              <a:t>là</a:t>
            </a:r>
            <a:r>
              <a:rPr lang="en-US" sz="2000">
                <a:cs typeface="Times" panose="02020603050405020304" pitchFamily="18" charset="0"/>
              </a:rPr>
              <a:t> </a:t>
            </a:r>
            <a:r>
              <a:rPr lang="en-US" sz="2000" i="1">
                <a:cs typeface="Times" panose="02020603050405020304" pitchFamily="18" charset="0"/>
              </a:rPr>
              <a:t>O</a:t>
            </a:r>
            <a:r>
              <a:rPr lang="en-US" sz="2000">
                <a:cs typeface="Times" panose="02020603050405020304" pitchFamily="18" charset="0"/>
              </a:rPr>
              <a:t>(</a:t>
            </a:r>
            <a:r>
              <a:rPr lang="en-US" sz="2000" i="1">
                <a:cs typeface="Times" panose="02020603050405020304" pitchFamily="18" charset="0"/>
              </a:rPr>
              <a:t>n</a:t>
            </a:r>
            <a:r>
              <a:rPr lang="en-US" sz="2000">
                <a:cs typeface="Times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0730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4</a:t>
            </a:r>
            <a:r>
              <a:rPr lang="vi-VN">
                <a:cs typeface="Arial" panose="020B0604020202020204" pitchFamily="34" charset="0"/>
              </a:rPr>
              <a:t>.</a:t>
            </a:r>
            <a:r>
              <a:rPr lang="en-US">
                <a:cs typeface="Arial" panose="020B0604020202020204" pitchFamily="34" charset="0"/>
              </a:rPr>
              <a:t> KỸ THUẬT PHÂN TÍCH THUẬT TOÁN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30496" y="975069"/>
            <a:ext cx="11275265" cy="1553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Ví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dụ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2: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Bài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toán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dãy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con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lớn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nhất</a:t>
            </a:r>
            <a:endParaRPr lang="en-US" sz="2200">
              <a:solidFill>
                <a:srgbClr val="002060"/>
              </a:solidFill>
              <a:cs typeface="Times New Roman" pitchFamily="18" charset="0"/>
            </a:endParaRPr>
          </a:p>
          <a:p>
            <a:pPr marL="640080" lvl="1" indent="-27432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Thuật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toán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1: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Duyệt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toàn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bộ</a:t>
            </a:r>
            <a:endParaRPr lang="en-US" sz="2200">
              <a:solidFill>
                <a:srgbClr val="002060"/>
              </a:solidFill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200">
              <a:solidFill>
                <a:srgbClr val="002060"/>
              </a:solidFill>
              <a:cs typeface="Times New Roman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9B45D6A-D93F-3E76-171D-48123B979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0135" y="2283752"/>
            <a:ext cx="3962400" cy="3124200"/>
          </a:xfrm>
          <a:prstGeom prst="rect">
            <a:avLst/>
          </a:prstGeom>
          <a:solidFill>
            <a:schemeClr val="accent1">
              <a:alpha val="30196"/>
            </a:schemeClr>
          </a:solidFill>
          <a:ln w="6350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2C3A0B6-E634-1CE4-EE67-1021D832E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1135" y="2969552"/>
            <a:ext cx="3581400" cy="2057400"/>
          </a:xfrm>
          <a:prstGeom prst="rect">
            <a:avLst/>
          </a:prstGeom>
          <a:solidFill>
            <a:srgbClr val="CCFFCC">
              <a:alpha val="3019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4033461-64DE-D38F-F433-18605DB4F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8335" y="3579152"/>
            <a:ext cx="3124200" cy="609600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34DE6C-39DF-BBF3-81ED-62C89994C9CD}"/>
              </a:ext>
            </a:extLst>
          </p:cNvPr>
          <p:cNvSpPr txBox="1">
            <a:spLocks/>
          </p:cNvSpPr>
          <p:nvPr/>
        </p:nvSpPr>
        <p:spPr bwMode="auto">
          <a:xfrm>
            <a:off x="958135" y="2398052"/>
            <a:ext cx="4876800" cy="292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0033CC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rgbClr val="0033CC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rgbClr val="0033CC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33CC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rgbClr val="0033CC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int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maxSum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a[0];</a:t>
            </a:r>
          </a:p>
          <a:p>
            <a:pPr lvl="2"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++) {</a:t>
            </a:r>
          </a:p>
          <a:p>
            <a:pPr lvl="2"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j=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; j&lt;n;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j++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lvl="2"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sum = 0;</a:t>
            </a:r>
          </a:p>
          <a:p>
            <a:pPr lvl="2"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for (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k=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; k&lt;=j; k++)</a:t>
            </a:r>
          </a:p>
          <a:p>
            <a:pPr lvl="2">
              <a:buFont typeface="Arial" panose="020B0604020202020204" pitchFamily="34" charset="0"/>
              <a:buNone/>
            </a:pPr>
            <a:r>
              <a:rPr lang="en-US" sz="1600" b="1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6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sum += a[k];</a:t>
            </a:r>
          </a:p>
          <a:p>
            <a:pPr lvl="2"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if (sum &gt;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maxSum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pPr lvl="2"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maxSum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sum;</a:t>
            </a:r>
          </a:p>
          <a:p>
            <a:pPr lvl="2"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lvl="2"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7952E01F-6409-47DD-0289-25BE6F1A7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544" y="3143401"/>
            <a:ext cx="5384950" cy="1045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err="1">
                <a:latin typeface="+mn-lt"/>
                <a:cs typeface="Times" panose="02020603050405020304" pitchFamily="18" charset="0"/>
              </a:rPr>
              <a:t>Chọn</a:t>
            </a:r>
            <a:r>
              <a:rPr lang="en-US" sz="2200">
                <a:latin typeface="+mn-lt"/>
                <a:cs typeface="Times" panose="02020603050405020304" pitchFamily="18" charset="0"/>
              </a:rPr>
              <a:t> </a:t>
            </a:r>
            <a:r>
              <a:rPr lang="en-US" sz="2200" err="1">
                <a:latin typeface="+mn-lt"/>
                <a:cs typeface="Times" panose="02020603050405020304" pitchFamily="18" charset="0"/>
              </a:rPr>
              <a:t>câu</a:t>
            </a:r>
            <a:r>
              <a:rPr lang="en-US" sz="2200">
                <a:latin typeface="+mn-lt"/>
                <a:cs typeface="Times" panose="02020603050405020304" pitchFamily="18" charset="0"/>
              </a:rPr>
              <a:t> </a:t>
            </a:r>
            <a:r>
              <a:rPr lang="en-US" sz="2200" err="1">
                <a:latin typeface="+mn-lt"/>
                <a:cs typeface="Times" panose="02020603050405020304" pitchFamily="18" charset="0"/>
              </a:rPr>
              <a:t>lệnh</a:t>
            </a:r>
            <a:r>
              <a:rPr lang="en-US" sz="2200">
                <a:latin typeface="+mn-lt"/>
                <a:cs typeface="Times" panose="02020603050405020304" pitchFamily="18" charset="0"/>
              </a:rPr>
              <a:t> </a:t>
            </a:r>
            <a:r>
              <a:rPr lang="en-US" sz="2200" err="1">
                <a:latin typeface="+mn-lt"/>
                <a:cs typeface="Times" panose="02020603050405020304" pitchFamily="18" charset="0"/>
              </a:rPr>
              <a:t>đặc</a:t>
            </a:r>
            <a:r>
              <a:rPr lang="en-US" sz="2200">
                <a:latin typeface="+mn-lt"/>
                <a:cs typeface="Times" panose="02020603050405020304" pitchFamily="18" charset="0"/>
              </a:rPr>
              <a:t> </a:t>
            </a:r>
            <a:r>
              <a:rPr lang="en-US" sz="2200" err="1">
                <a:latin typeface="+mn-lt"/>
                <a:cs typeface="Times" panose="02020603050405020304" pitchFamily="18" charset="0"/>
              </a:rPr>
              <a:t>trưng</a:t>
            </a:r>
            <a:r>
              <a:rPr lang="en-US" sz="2200">
                <a:latin typeface="+mn-lt"/>
                <a:cs typeface="Times" panose="02020603050405020304" pitchFamily="18" charset="0"/>
              </a:rPr>
              <a:t> </a:t>
            </a:r>
            <a:r>
              <a:rPr lang="en-US" sz="2200" err="1">
                <a:latin typeface="+mn-lt"/>
                <a:cs typeface="Times" panose="02020603050405020304" pitchFamily="18" charset="0"/>
              </a:rPr>
              <a:t>là</a:t>
            </a:r>
            <a:r>
              <a:rPr lang="en-US" sz="2200">
                <a:latin typeface="+mn-lt"/>
                <a:cs typeface="Times" panose="02020603050405020304" pitchFamily="18" charset="0"/>
              </a:rPr>
              <a:t> </a:t>
            </a:r>
            <a:r>
              <a:rPr lang="en-US" sz="2200" b="1">
                <a:solidFill>
                  <a:srgbClr val="C00000"/>
                </a:solidFill>
                <a:latin typeface="+mn-lt"/>
                <a:cs typeface="Times" panose="02020603050405020304" pitchFamily="18" charset="0"/>
              </a:rPr>
              <a:t>sum+=a[k]</a:t>
            </a:r>
            <a:endParaRPr lang="en-US" sz="2200">
              <a:solidFill>
                <a:srgbClr val="C00000"/>
              </a:solidFill>
              <a:latin typeface="+mn-lt"/>
              <a:cs typeface="Times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200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200" err="1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Thời</a:t>
            </a:r>
            <a:r>
              <a:rPr lang="en-US" sz="2200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err="1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gian</a:t>
            </a:r>
            <a:r>
              <a:rPr lang="en-US" sz="2200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err="1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tính</a:t>
            </a:r>
            <a:r>
              <a:rPr lang="en-US" sz="2200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err="1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của</a:t>
            </a:r>
            <a:r>
              <a:rPr lang="en-US" sz="2200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err="1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thuật</a:t>
            </a:r>
            <a:r>
              <a:rPr lang="en-US" sz="2200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err="1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toán</a:t>
            </a:r>
            <a:r>
              <a:rPr lang="en-US" sz="2200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en-US" altLang="en-US" sz="2200" i="1">
                <a:latin typeface="+mn-lt"/>
                <a:cs typeface="Times" panose="02020603050405020304" pitchFamily="18" charset="0"/>
              </a:rPr>
              <a:t>O</a:t>
            </a:r>
            <a:r>
              <a:rPr lang="en-US" altLang="en-US" sz="2200">
                <a:latin typeface="+mn-lt"/>
                <a:cs typeface="Times" panose="02020603050405020304" pitchFamily="18" charset="0"/>
              </a:rPr>
              <a:t>(</a:t>
            </a:r>
            <a:r>
              <a:rPr lang="en-US" altLang="en-US" sz="2200" i="1">
                <a:latin typeface="+mn-lt"/>
                <a:cs typeface="Times" panose="02020603050405020304" pitchFamily="18" charset="0"/>
              </a:rPr>
              <a:t>n</a:t>
            </a:r>
            <a:r>
              <a:rPr lang="en-US" altLang="en-US" sz="2200" baseline="30000">
                <a:latin typeface="+mn-lt"/>
                <a:cs typeface="Times" panose="02020603050405020304" pitchFamily="18" charset="0"/>
              </a:rPr>
              <a:t>3</a:t>
            </a:r>
            <a:r>
              <a:rPr lang="en-US" altLang="en-US" sz="2200">
                <a:latin typeface="+mn-lt"/>
                <a:cs typeface="Times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296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4</a:t>
            </a:r>
            <a:r>
              <a:rPr lang="vi-VN">
                <a:cs typeface="Arial" panose="020B0604020202020204" pitchFamily="34" charset="0"/>
              </a:rPr>
              <a:t>.</a:t>
            </a:r>
            <a:r>
              <a:rPr lang="en-US">
                <a:cs typeface="Arial" panose="020B0604020202020204" pitchFamily="34" charset="0"/>
              </a:rPr>
              <a:t> KỸ THUẬT PHÂN TÍCH THUẬT TOÁN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30496" y="975069"/>
            <a:ext cx="11275265" cy="1553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Ví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dụ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2: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Bài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toán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dãy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con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lớn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nhất</a:t>
            </a:r>
            <a:endParaRPr lang="en-US" sz="2200">
              <a:solidFill>
                <a:srgbClr val="002060"/>
              </a:solidFill>
              <a:cs typeface="Times New Roman" pitchFamily="18" charset="0"/>
            </a:endParaRPr>
          </a:p>
          <a:p>
            <a:pPr marL="800089" lvl="1" indent="-27432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Thuật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toán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2: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Duyệt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toàn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bộ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có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cải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tiến</a:t>
            </a:r>
            <a:endParaRPr lang="en-US" sz="2200">
              <a:solidFill>
                <a:srgbClr val="002060"/>
              </a:solidFill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200">
              <a:solidFill>
                <a:srgbClr val="002060"/>
              </a:solidFill>
              <a:cs typeface="Times New Roman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4C768F1-DB1B-972C-ADDB-734FD4246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637" y="2590800"/>
            <a:ext cx="3877045" cy="3048000"/>
          </a:xfrm>
          <a:prstGeom prst="rect">
            <a:avLst/>
          </a:prstGeom>
          <a:solidFill>
            <a:schemeClr val="accent1">
              <a:alpha val="30196"/>
            </a:schemeClr>
          </a:solidFill>
          <a:ln w="6350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32515DD-6586-3A4B-D152-3A98CD303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9637" y="3505200"/>
            <a:ext cx="3429000" cy="1524000"/>
          </a:xfrm>
          <a:prstGeom prst="rect">
            <a:avLst/>
          </a:prstGeom>
          <a:solidFill>
            <a:srgbClr val="CCFFCC">
              <a:alpha val="3019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F8FAB-9EC3-B075-14EB-AA34A6320D07}"/>
              </a:ext>
            </a:extLst>
          </p:cNvPr>
          <p:cNvSpPr txBox="1">
            <a:spLocks/>
          </p:cNvSpPr>
          <p:nvPr/>
        </p:nvSpPr>
        <p:spPr bwMode="auto">
          <a:xfrm>
            <a:off x="2001037" y="2622257"/>
            <a:ext cx="5181600" cy="211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0033CC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rgbClr val="0033CC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rgbClr val="0033CC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33CC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rgbClr val="0033CC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maxSum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a[0];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++)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sum = 0;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j=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; j&lt;n;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j++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sum += a[j];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if (sum &gt;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maxSum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maxSum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sum;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B1BBCB0F-49E1-00D4-9F67-B4689ACF7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6168" y="3143377"/>
            <a:ext cx="5384950" cy="1045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err="1">
                <a:latin typeface="+mn-lt"/>
                <a:cs typeface="Times" panose="02020603050405020304" pitchFamily="18" charset="0"/>
              </a:rPr>
              <a:t>Chọn</a:t>
            </a:r>
            <a:r>
              <a:rPr lang="en-US" sz="2200">
                <a:latin typeface="+mn-lt"/>
                <a:cs typeface="Times" panose="02020603050405020304" pitchFamily="18" charset="0"/>
              </a:rPr>
              <a:t> </a:t>
            </a:r>
            <a:r>
              <a:rPr lang="en-US" sz="2200" err="1">
                <a:latin typeface="+mn-lt"/>
                <a:cs typeface="Times" panose="02020603050405020304" pitchFamily="18" charset="0"/>
              </a:rPr>
              <a:t>câu</a:t>
            </a:r>
            <a:r>
              <a:rPr lang="en-US" sz="2200">
                <a:latin typeface="+mn-lt"/>
                <a:cs typeface="Times" panose="02020603050405020304" pitchFamily="18" charset="0"/>
              </a:rPr>
              <a:t> </a:t>
            </a:r>
            <a:r>
              <a:rPr lang="en-US" sz="2200" err="1">
                <a:latin typeface="+mn-lt"/>
                <a:cs typeface="Times" panose="02020603050405020304" pitchFamily="18" charset="0"/>
              </a:rPr>
              <a:t>lệnh</a:t>
            </a:r>
            <a:r>
              <a:rPr lang="en-US" sz="2200">
                <a:latin typeface="+mn-lt"/>
                <a:cs typeface="Times" panose="02020603050405020304" pitchFamily="18" charset="0"/>
              </a:rPr>
              <a:t> </a:t>
            </a:r>
            <a:r>
              <a:rPr lang="en-US" sz="2200" err="1">
                <a:latin typeface="+mn-lt"/>
                <a:cs typeface="Times" panose="02020603050405020304" pitchFamily="18" charset="0"/>
              </a:rPr>
              <a:t>đặc</a:t>
            </a:r>
            <a:r>
              <a:rPr lang="en-US" sz="2200">
                <a:latin typeface="+mn-lt"/>
                <a:cs typeface="Times" panose="02020603050405020304" pitchFamily="18" charset="0"/>
              </a:rPr>
              <a:t> </a:t>
            </a:r>
            <a:r>
              <a:rPr lang="en-US" sz="2200" err="1">
                <a:latin typeface="+mn-lt"/>
                <a:cs typeface="Times" panose="02020603050405020304" pitchFamily="18" charset="0"/>
              </a:rPr>
              <a:t>trưng</a:t>
            </a:r>
            <a:r>
              <a:rPr lang="en-US" sz="2200">
                <a:latin typeface="+mn-lt"/>
                <a:cs typeface="Times" panose="02020603050405020304" pitchFamily="18" charset="0"/>
              </a:rPr>
              <a:t> </a:t>
            </a:r>
            <a:r>
              <a:rPr lang="en-US" sz="2200" err="1">
                <a:latin typeface="+mn-lt"/>
                <a:cs typeface="Times" panose="02020603050405020304" pitchFamily="18" charset="0"/>
              </a:rPr>
              <a:t>là</a:t>
            </a:r>
            <a:r>
              <a:rPr lang="en-US" sz="2200">
                <a:latin typeface="+mn-lt"/>
                <a:cs typeface="Times" panose="02020603050405020304" pitchFamily="18" charset="0"/>
              </a:rPr>
              <a:t> </a:t>
            </a:r>
            <a:r>
              <a:rPr lang="en-US" sz="2200" b="1">
                <a:solidFill>
                  <a:srgbClr val="FF0000"/>
                </a:solidFill>
                <a:latin typeface="+mn-lt"/>
                <a:cs typeface="Times" panose="02020603050405020304" pitchFamily="18" charset="0"/>
              </a:rPr>
              <a:t>sum+=a[j]</a:t>
            </a:r>
            <a:endParaRPr lang="en-US" sz="2200">
              <a:latin typeface="+mn-lt"/>
              <a:cs typeface="Times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200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200" err="1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Thời</a:t>
            </a:r>
            <a:r>
              <a:rPr lang="en-US" sz="2200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err="1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gian</a:t>
            </a:r>
            <a:r>
              <a:rPr lang="en-US" sz="2200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err="1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tính</a:t>
            </a:r>
            <a:r>
              <a:rPr lang="en-US" sz="2200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err="1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của</a:t>
            </a:r>
            <a:r>
              <a:rPr lang="en-US" sz="2200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err="1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thuật</a:t>
            </a:r>
            <a:r>
              <a:rPr lang="en-US" sz="2200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200" err="1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toán</a:t>
            </a:r>
            <a:r>
              <a:rPr lang="en-US" sz="2200">
                <a:latin typeface="+mn-lt"/>
                <a:cs typeface="Times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en-US" altLang="en-US" sz="2200" i="1">
                <a:latin typeface="+mn-lt"/>
                <a:cs typeface="Times" panose="02020603050405020304" pitchFamily="18" charset="0"/>
              </a:rPr>
              <a:t>O</a:t>
            </a:r>
            <a:r>
              <a:rPr lang="en-US" altLang="en-US" sz="2200">
                <a:latin typeface="+mn-lt"/>
                <a:cs typeface="Times" panose="02020603050405020304" pitchFamily="18" charset="0"/>
              </a:rPr>
              <a:t>(</a:t>
            </a:r>
            <a:r>
              <a:rPr lang="en-US" altLang="en-US" sz="2200" i="1">
                <a:latin typeface="+mn-lt"/>
                <a:cs typeface="Times" panose="02020603050405020304" pitchFamily="18" charset="0"/>
              </a:rPr>
              <a:t>n</a:t>
            </a:r>
            <a:r>
              <a:rPr lang="en-US" altLang="en-US" sz="2200" baseline="30000">
                <a:latin typeface="+mn-lt"/>
                <a:cs typeface="Times" panose="02020603050405020304" pitchFamily="18" charset="0"/>
              </a:rPr>
              <a:t>2</a:t>
            </a:r>
            <a:r>
              <a:rPr lang="en-US" altLang="en-US" sz="2200">
                <a:latin typeface="+mn-lt"/>
                <a:cs typeface="Times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495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4</a:t>
            </a:r>
            <a:r>
              <a:rPr lang="vi-VN">
                <a:cs typeface="Arial" panose="020B0604020202020204" pitchFamily="34" charset="0"/>
              </a:rPr>
              <a:t>.</a:t>
            </a:r>
            <a:r>
              <a:rPr lang="en-US">
                <a:cs typeface="Arial" panose="020B0604020202020204" pitchFamily="34" charset="0"/>
              </a:rPr>
              <a:t> KỸ THUẬT PHÂN TÍCH THUẬT TOÁN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30496" y="975069"/>
            <a:ext cx="10260293" cy="4430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Ví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 New Roman" pitchFamily="18" charset="0"/>
              </a:rPr>
              <a:t>dụ</a:t>
            </a:r>
            <a:r>
              <a:rPr lang="en-US" sz="2200">
                <a:solidFill>
                  <a:srgbClr val="002060"/>
                </a:solidFill>
                <a:cs typeface="Times New Roman" pitchFamily="18" charset="0"/>
              </a:rPr>
              <a:t> 3: </a:t>
            </a:r>
            <a:r>
              <a:rPr lang="en-US" sz="2200" err="1">
                <a:cs typeface="Times New Roman" panose="02020603050405020304" pitchFamily="18" charset="0"/>
              </a:rPr>
              <a:t>Đưa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ra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đánh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giá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tiệm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cận</a:t>
            </a:r>
            <a:r>
              <a:rPr lang="en-US" sz="2200">
                <a:cs typeface="Times New Roman" panose="02020603050405020304" pitchFamily="18" charset="0"/>
              </a:rPr>
              <a:t> O </a:t>
            </a:r>
            <a:r>
              <a:rPr lang="en-US" sz="2200" err="1">
                <a:cs typeface="Times New Roman" panose="02020603050405020304" pitchFamily="18" charset="0"/>
              </a:rPr>
              <a:t>lớn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cho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thời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gian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tính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i="1">
                <a:cs typeface="Times New Roman" panose="02020603050405020304" pitchFamily="18" charset="0"/>
              </a:rPr>
              <a:t>T</a:t>
            </a:r>
            <a:r>
              <a:rPr lang="en-US" sz="2200">
                <a:cs typeface="Times New Roman" panose="02020603050405020304" pitchFamily="18" charset="0"/>
              </a:rPr>
              <a:t>(</a:t>
            </a:r>
            <a:r>
              <a:rPr lang="en-US" sz="2200" i="1">
                <a:cs typeface="Times New Roman" panose="02020603050405020304" pitchFamily="18" charset="0"/>
              </a:rPr>
              <a:t>n</a:t>
            </a:r>
            <a:r>
              <a:rPr lang="en-US" sz="2200">
                <a:cs typeface="Times New Roman" panose="02020603050405020304" pitchFamily="18" charset="0"/>
              </a:rPr>
              <a:t>) </a:t>
            </a:r>
            <a:r>
              <a:rPr lang="en-US" sz="2200" err="1">
                <a:cs typeface="Times New Roman" panose="02020603050405020304" pitchFamily="18" charset="0"/>
              </a:rPr>
              <a:t>của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đoạn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chương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trình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sau</a:t>
            </a:r>
            <a:r>
              <a:rPr lang="en-US" sz="2200"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2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a)</a:t>
            </a:r>
          </a:p>
          <a:p>
            <a:pPr lvl="1"/>
            <a:r>
              <a:rPr lang="en-US" sz="22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x = 0;</a:t>
            </a:r>
            <a:endParaRPr lang="en-GB" sz="2200" b="1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2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for (int </a:t>
            </a:r>
            <a:r>
              <a:rPr lang="en-GB" sz="2200" b="1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22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GB" sz="2200" b="1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22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n; </a:t>
            </a:r>
            <a:r>
              <a:rPr lang="en-GB" sz="2200" b="1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22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*= 2)  x=x+1;</a:t>
            </a:r>
          </a:p>
          <a:p>
            <a:pPr marL="0" indent="0">
              <a:buNone/>
            </a:pPr>
            <a:endParaRPr lang="en-GB" sz="2200" b="1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2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b)</a:t>
            </a:r>
          </a:p>
          <a:p>
            <a:pPr lvl="1"/>
            <a:r>
              <a:rPr lang="en-US" sz="22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int x = 0;</a:t>
            </a:r>
          </a:p>
          <a:p>
            <a:pPr marL="0" indent="0">
              <a:buNone/>
            </a:pPr>
            <a:r>
              <a:rPr lang="en-GB" sz="22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for (int </a:t>
            </a:r>
            <a:r>
              <a:rPr lang="en-GB" sz="2200" b="1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22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n; </a:t>
            </a:r>
            <a:r>
              <a:rPr lang="en-GB" sz="2200" b="1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22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0; </a:t>
            </a:r>
            <a:r>
              <a:rPr lang="en-GB" sz="2200" b="1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22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/= 2) x=x+1;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GB" sz="2200"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200">
              <a:solidFill>
                <a:srgbClr val="00206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945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8E1B1-D9CD-415A-BCE5-B57F39B2F3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vi-VN">
                <a:solidFill>
                  <a:schemeClr val="accent1"/>
                </a:solidFill>
                <a:cs typeface="Arial"/>
              </a:rPr>
              <a:t>Bài học đã trình bày</a:t>
            </a:r>
            <a:r>
              <a:rPr lang="en-US">
                <a:solidFill>
                  <a:schemeClr val="accent1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các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khái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niệm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cơ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bản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về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thuật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toán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và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br>
              <a:rPr lang="en-US" b="1">
                <a:solidFill>
                  <a:srgbClr val="002060"/>
                </a:solidFill>
                <a:cs typeface="Arial"/>
              </a:rPr>
            </a:br>
            <a:r>
              <a:rPr lang="en-US" b="1" err="1">
                <a:solidFill>
                  <a:srgbClr val="002060"/>
                </a:solidFill>
                <a:cs typeface="Arial"/>
              </a:rPr>
              <a:t>độ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phức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tạp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thuật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toán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endParaRPr lang="vi-VN" b="1">
              <a:solidFill>
                <a:srgbClr val="002060"/>
              </a:solidFill>
              <a:cs typeface="Arial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vi-VN">
                <a:solidFill>
                  <a:schemeClr val="accent1"/>
                </a:solidFill>
                <a:cs typeface="Arial"/>
              </a:rPr>
              <a:t>Tiếp sau bài này, người học sẽ được </a:t>
            </a:r>
            <a:r>
              <a:rPr lang="en-US" err="1">
                <a:solidFill>
                  <a:schemeClr val="accent1"/>
                </a:solidFill>
                <a:cs typeface="Arial"/>
              </a:rPr>
              <a:t>học</a:t>
            </a:r>
            <a:r>
              <a:rPr lang="en-US">
                <a:solidFill>
                  <a:schemeClr val="accent1"/>
                </a:solidFill>
                <a:cs typeface="Arial"/>
              </a:rPr>
              <a:t> </a:t>
            </a:r>
            <a:r>
              <a:rPr lang="en-US" err="1">
                <a:solidFill>
                  <a:schemeClr val="accent1"/>
                </a:solidFill>
                <a:cs typeface="Arial"/>
              </a:rPr>
              <a:t>về</a:t>
            </a:r>
            <a:r>
              <a:rPr lang="en-US">
                <a:solidFill>
                  <a:schemeClr val="accent1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đệ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quy</a:t>
            </a:r>
            <a:r>
              <a:rPr lang="en-US" b="1">
                <a:solidFill>
                  <a:srgbClr val="002060"/>
                </a:solidFill>
                <a:cs typeface="Arial"/>
              </a:rPr>
              <a:t> –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sơ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đồ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chung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và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một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số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ví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dụ</a:t>
            </a:r>
            <a:endParaRPr lang="vi-VN" b="1">
              <a:solidFill>
                <a:srgbClr val="002060"/>
              </a:solidFill>
              <a:cs typeface="Arial"/>
            </a:endParaRP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cs typeface="Arial" panose="020B0604020202020204" pitchFamily="34" charset="0"/>
              </a:rPr>
              <a:t>TỔNG KẾT VÀ GỢI MỞ </a:t>
            </a:r>
            <a:br>
              <a:rPr lang="en-US">
                <a:cs typeface="Arial" panose="020B0604020202020204" pitchFamily="34" charset="0"/>
              </a:rPr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00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cs typeface="Arial" panose="020B0604020202020204" pitchFamily="34" charset="0"/>
              </a:rPr>
              <a:t>NỘI DUNG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411480" indent="-41148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Ví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dụ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minh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họa</a:t>
            </a:r>
            <a:endParaRPr lang="en-US" b="1">
              <a:solidFill>
                <a:srgbClr val="002060"/>
              </a:solidFill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solidFill>
                  <a:srgbClr val="002060"/>
                </a:solidFill>
                <a:cs typeface="Arial"/>
              </a:rPr>
              <a:t>2. 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Một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số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khái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niệm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cơ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bản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về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thuật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toán</a:t>
            </a:r>
            <a:endParaRPr lang="en-US" b="1">
              <a:solidFill>
                <a:srgbClr val="002060"/>
              </a:solidFill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solidFill>
                  <a:srgbClr val="002060"/>
                </a:solidFill>
                <a:cs typeface="Arial"/>
              </a:rPr>
              <a:t>3. 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Ký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hiệu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tiệm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cận</a:t>
            </a:r>
            <a:endParaRPr lang="en-US" b="1">
              <a:solidFill>
                <a:srgbClr val="002060"/>
              </a:solidFill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solidFill>
                  <a:srgbClr val="002060"/>
                </a:solidFill>
                <a:cs typeface="Arial"/>
              </a:rPr>
              <a:t>4. 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Kỹ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thuật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phân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tích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thuật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toán</a:t>
            </a:r>
            <a:endParaRPr lang="en-US" b="1">
              <a:solidFill>
                <a:srgbClr val="00206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cs typeface="Arial" panose="020B0604020202020204" pitchFamily="34" charset="0"/>
              </a:rPr>
              <a:t>MỤC TIÊU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  <a:p>
            <a:pPr marL="365760" indent="-36576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err="1">
                <a:solidFill>
                  <a:srgbClr val="002060"/>
                </a:solidFill>
                <a:cs typeface="Arial"/>
              </a:rPr>
              <a:t>Hiểu</a:t>
            </a:r>
            <a:r>
              <a:rPr lang="en-US">
                <a:solidFill>
                  <a:srgbClr val="002060"/>
                </a:solidFill>
                <a:cs typeface="Arial"/>
              </a:rPr>
              <a:t> </a:t>
            </a:r>
            <a:r>
              <a:rPr lang="en-US" err="1">
                <a:solidFill>
                  <a:srgbClr val="002060"/>
                </a:solidFill>
                <a:cs typeface="Arial"/>
              </a:rPr>
              <a:t>được</a:t>
            </a:r>
            <a:r>
              <a:rPr lang="en-US">
                <a:solidFill>
                  <a:srgbClr val="002060"/>
                </a:solidFill>
                <a:cs typeface="Arial"/>
              </a:rPr>
              <a:t> </a:t>
            </a:r>
            <a:r>
              <a:rPr lang="en-US" err="1">
                <a:solidFill>
                  <a:srgbClr val="002060"/>
                </a:solidFill>
                <a:cs typeface="Arial"/>
              </a:rPr>
              <a:t>một</a:t>
            </a:r>
            <a:r>
              <a:rPr lang="en-US">
                <a:solidFill>
                  <a:srgbClr val="002060"/>
                </a:solidFill>
                <a:cs typeface="Arial"/>
              </a:rPr>
              <a:t> </a:t>
            </a:r>
            <a:r>
              <a:rPr lang="en-US" err="1">
                <a:solidFill>
                  <a:srgbClr val="002060"/>
                </a:solidFill>
                <a:cs typeface="Arial"/>
              </a:rPr>
              <a:t>số</a:t>
            </a:r>
            <a:r>
              <a:rPr lang="en-US">
                <a:solidFill>
                  <a:srgbClr val="002060"/>
                </a:solidFill>
                <a:cs typeface="Arial"/>
              </a:rPr>
              <a:t> </a:t>
            </a:r>
            <a:r>
              <a:rPr lang="en-US" err="1">
                <a:solidFill>
                  <a:srgbClr val="FF0000"/>
                </a:solidFill>
                <a:cs typeface="Arial"/>
              </a:rPr>
              <a:t>khái</a:t>
            </a:r>
            <a:r>
              <a:rPr lang="en-US">
                <a:solidFill>
                  <a:srgbClr val="FF0000"/>
                </a:solidFill>
                <a:cs typeface="Arial"/>
              </a:rPr>
              <a:t> </a:t>
            </a:r>
            <a:r>
              <a:rPr lang="en-US" err="1">
                <a:solidFill>
                  <a:srgbClr val="FF0000"/>
                </a:solidFill>
                <a:cs typeface="Arial"/>
              </a:rPr>
              <a:t>niệm</a:t>
            </a:r>
            <a:r>
              <a:rPr lang="en-US">
                <a:solidFill>
                  <a:srgbClr val="FF0000"/>
                </a:solidFill>
                <a:cs typeface="Arial"/>
              </a:rPr>
              <a:t> </a:t>
            </a:r>
            <a:r>
              <a:rPr lang="en-US" err="1">
                <a:solidFill>
                  <a:srgbClr val="FF0000"/>
                </a:solidFill>
                <a:cs typeface="Arial"/>
              </a:rPr>
              <a:t>cơ</a:t>
            </a:r>
            <a:r>
              <a:rPr lang="en-US">
                <a:solidFill>
                  <a:srgbClr val="FF0000"/>
                </a:solidFill>
                <a:cs typeface="Arial"/>
              </a:rPr>
              <a:t> </a:t>
            </a:r>
            <a:r>
              <a:rPr lang="en-US" err="1">
                <a:solidFill>
                  <a:srgbClr val="FF0000"/>
                </a:solidFill>
                <a:cs typeface="Arial"/>
              </a:rPr>
              <a:t>bản</a:t>
            </a:r>
            <a:r>
              <a:rPr lang="en-US">
                <a:solidFill>
                  <a:srgbClr val="FF0000"/>
                </a:solidFill>
                <a:cs typeface="Arial"/>
              </a:rPr>
              <a:t> </a:t>
            </a:r>
            <a:r>
              <a:rPr lang="en-US" err="1">
                <a:solidFill>
                  <a:srgbClr val="FF0000"/>
                </a:solidFill>
                <a:cs typeface="Arial"/>
              </a:rPr>
              <a:t>về</a:t>
            </a:r>
            <a:r>
              <a:rPr lang="en-US">
                <a:solidFill>
                  <a:srgbClr val="FF0000"/>
                </a:solidFill>
                <a:cs typeface="Arial"/>
              </a:rPr>
              <a:t> </a:t>
            </a:r>
            <a:r>
              <a:rPr lang="en-US" err="1">
                <a:solidFill>
                  <a:srgbClr val="FF0000"/>
                </a:solidFill>
                <a:cs typeface="Arial"/>
              </a:rPr>
              <a:t>thuật</a:t>
            </a:r>
            <a:r>
              <a:rPr lang="en-US">
                <a:solidFill>
                  <a:srgbClr val="FF0000"/>
                </a:solidFill>
                <a:cs typeface="Arial"/>
              </a:rPr>
              <a:t> </a:t>
            </a:r>
            <a:r>
              <a:rPr lang="en-US" err="1">
                <a:solidFill>
                  <a:srgbClr val="FF0000"/>
                </a:solidFill>
                <a:cs typeface="Arial"/>
              </a:rPr>
              <a:t>toán</a:t>
            </a:r>
            <a:endParaRPr lang="en-US">
              <a:solidFill>
                <a:srgbClr val="FF0000"/>
              </a:solidFill>
              <a:cs typeface="Arial"/>
            </a:endParaRPr>
          </a:p>
          <a:p>
            <a:pPr marL="365760" indent="-36576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err="1">
                <a:solidFill>
                  <a:srgbClr val="002060"/>
                </a:solidFill>
                <a:cs typeface="Arial"/>
              </a:rPr>
              <a:t>Biết</a:t>
            </a:r>
            <a:r>
              <a:rPr lang="en-US">
                <a:solidFill>
                  <a:schemeClr val="accent1"/>
                </a:solidFill>
                <a:cs typeface="Arial"/>
              </a:rPr>
              <a:t> </a:t>
            </a:r>
            <a:r>
              <a:rPr lang="en-US" err="1">
                <a:solidFill>
                  <a:srgbClr val="FF0000"/>
                </a:solidFill>
                <a:cs typeface="Arial"/>
              </a:rPr>
              <a:t>ký</a:t>
            </a:r>
            <a:r>
              <a:rPr lang="en-US">
                <a:solidFill>
                  <a:srgbClr val="FF0000"/>
                </a:solidFill>
                <a:cs typeface="Arial"/>
              </a:rPr>
              <a:t> </a:t>
            </a:r>
            <a:r>
              <a:rPr lang="en-US" err="1">
                <a:solidFill>
                  <a:srgbClr val="FF0000"/>
                </a:solidFill>
                <a:cs typeface="Arial"/>
              </a:rPr>
              <a:t>hiệu</a:t>
            </a:r>
            <a:r>
              <a:rPr lang="en-US">
                <a:solidFill>
                  <a:srgbClr val="FF0000"/>
                </a:solidFill>
                <a:cs typeface="Arial"/>
              </a:rPr>
              <a:t> </a:t>
            </a:r>
            <a:r>
              <a:rPr lang="en-US" err="1">
                <a:solidFill>
                  <a:srgbClr val="FF0000"/>
                </a:solidFill>
                <a:cs typeface="Arial"/>
              </a:rPr>
              <a:t>tiệm</a:t>
            </a:r>
            <a:r>
              <a:rPr lang="en-US">
                <a:solidFill>
                  <a:srgbClr val="FF0000"/>
                </a:solidFill>
                <a:cs typeface="Arial"/>
              </a:rPr>
              <a:t> </a:t>
            </a:r>
            <a:r>
              <a:rPr lang="en-US" err="1">
                <a:solidFill>
                  <a:srgbClr val="FF0000"/>
                </a:solidFill>
                <a:cs typeface="Arial"/>
              </a:rPr>
              <a:t>cận</a:t>
            </a:r>
            <a:r>
              <a:rPr lang="en-US">
                <a:solidFill>
                  <a:srgbClr val="FF0000"/>
                </a:solidFill>
                <a:cs typeface="Arial"/>
              </a:rPr>
              <a:t> </a:t>
            </a:r>
            <a:r>
              <a:rPr lang="en-US" err="1">
                <a:solidFill>
                  <a:srgbClr val="002060"/>
                </a:solidFill>
                <a:cs typeface="Arial"/>
              </a:rPr>
              <a:t>dùng</a:t>
            </a:r>
            <a:r>
              <a:rPr lang="en-US">
                <a:solidFill>
                  <a:srgbClr val="002060"/>
                </a:solidFill>
                <a:cs typeface="Arial"/>
              </a:rPr>
              <a:t> </a:t>
            </a:r>
            <a:r>
              <a:rPr lang="en-US" err="1">
                <a:solidFill>
                  <a:srgbClr val="002060"/>
                </a:solidFill>
                <a:cs typeface="Arial"/>
              </a:rPr>
              <a:t>để</a:t>
            </a:r>
            <a:r>
              <a:rPr lang="en-US">
                <a:solidFill>
                  <a:srgbClr val="002060"/>
                </a:solidFill>
                <a:cs typeface="Arial"/>
              </a:rPr>
              <a:t> </a:t>
            </a:r>
            <a:r>
              <a:rPr lang="en-US" err="1">
                <a:solidFill>
                  <a:srgbClr val="002060"/>
                </a:solidFill>
                <a:cs typeface="Arial"/>
              </a:rPr>
              <a:t>đánh</a:t>
            </a:r>
            <a:r>
              <a:rPr lang="en-US">
                <a:solidFill>
                  <a:srgbClr val="002060"/>
                </a:solidFill>
                <a:cs typeface="Arial"/>
              </a:rPr>
              <a:t> </a:t>
            </a:r>
            <a:r>
              <a:rPr lang="en-US" err="1">
                <a:solidFill>
                  <a:srgbClr val="002060"/>
                </a:solidFill>
                <a:cs typeface="Arial"/>
              </a:rPr>
              <a:t>giá</a:t>
            </a:r>
            <a:r>
              <a:rPr lang="en-US">
                <a:solidFill>
                  <a:srgbClr val="002060"/>
                </a:solidFill>
                <a:cs typeface="Arial"/>
              </a:rPr>
              <a:t> </a:t>
            </a:r>
            <a:r>
              <a:rPr lang="en-US" err="1">
                <a:solidFill>
                  <a:srgbClr val="002060"/>
                </a:solidFill>
                <a:cs typeface="Arial"/>
              </a:rPr>
              <a:t>độ</a:t>
            </a:r>
            <a:r>
              <a:rPr lang="en-US">
                <a:solidFill>
                  <a:srgbClr val="002060"/>
                </a:solidFill>
                <a:cs typeface="Arial"/>
              </a:rPr>
              <a:t> </a:t>
            </a:r>
            <a:r>
              <a:rPr lang="en-US" err="1">
                <a:solidFill>
                  <a:srgbClr val="002060"/>
                </a:solidFill>
                <a:cs typeface="Arial"/>
              </a:rPr>
              <a:t>phức</a:t>
            </a:r>
            <a:r>
              <a:rPr lang="en-US">
                <a:solidFill>
                  <a:srgbClr val="002060"/>
                </a:solidFill>
                <a:cs typeface="Arial"/>
              </a:rPr>
              <a:t> </a:t>
            </a:r>
            <a:r>
              <a:rPr lang="en-US" err="1">
                <a:solidFill>
                  <a:srgbClr val="002060"/>
                </a:solidFill>
                <a:cs typeface="Arial"/>
              </a:rPr>
              <a:t>tạp</a:t>
            </a:r>
            <a:r>
              <a:rPr lang="en-US">
                <a:solidFill>
                  <a:srgbClr val="002060"/>
                </a:solidFill>
                <a:cs typeface="Arial"/>
              </a:rPr>
              <a:t> </a:t>
            </a:r>
            <a:r>
              <a:rPr lang="en-US" err="1">
                <a:solidFill>
                  <a:srgbClr val="002060"/>
                </a:solidFill>
                <a:cs typeface="Arial"/>
              </a:rPr>
              <a:t>thuật</a:t>
            </a:r>
            <a:r>
              <a:rPr lang="en-US">
                <a:solidFill>
                  <a:srgbClr val="002060"/>
                </a:solidFill>
                <a:cs typeface="Arial"/>
              </a:rPr>
              <a:t> </a:t>
            </a:r>
            <a:r>
              <a:rPr lang="en-US" err="1">
                <a:solidFill>
                  <a:srgbClr val="002060"/>
                </a:solidFill>
                <a:cs typeface="Arial"/>
              </a:rPr>
              <a:t>toán</a:t>
            </a:r>
            <a:endParaRPr lang="en-US">
              <a:solidFill>
                <a:srgbClr val="002060"/>
              </a:solidFill>
              <a:cs typeface="Arial"/>
            </a:endParaRPr>
          </a:p>
          <a:p>
            <a:pPr marL="365760" indent="-36576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err="1">
                <a:solidFill>
                  <a:srgbClr val="002060"/>
                </a:solidFill>
                <a:cs typeface="Arial"/>
              </a:rPr>
              <a:t>Biết</a:t>
            </a:r>
            <a:r>
              <a:rPr lang="en-US">
                <a:solidFill>
                  <a:srgbClr val="002060"/>
                </a:solidFill>
                <a:cs typeface="Arial"/>
              </a:rPr>
              <a:t> </a:t>
            </a:r>
            <a:r>
              <a:rPr lang="en-US" err="1">
                <a:solidFill>
                  <a:srgbClr val="002060"/>
                </a:solidFill>
                <a:cs typeface="Arial"/>
              </a:rPr>
              <a:t>cách</a:t>
            </a:r>
            <a:r>
              <a:rPr lang="en-US">
                <a:solidFill>
                  <a:srgbClr val="FF0000"/>
                </a:solidFill>
                <a:cs typeface="Arial"/>
              </a:rPr>
              <a:t> </a:t>
            </a:r>
            <a:r>
              <a:rPr lang="en-US" err="1">
                <a:solidFill>
                  <a:srgbClr val="FF0000"/>
                </a:solidFill>
                <a:cs typeface="Arial"/>
              </a:rPr>
              <a:t>phân</a:t>
            </a:r>
            <a:r>
              <a:rPr lang="en-US">
                <a:solidFill>
                  <a:srgbClr val="FF0000"/>
                </a:solidFill>
                <a:cs typeface="Arial"/>
              </a:rPr>
              <a:t> </a:t>
            </a:r>
            <a:r>
              <a:rPr lang="en-US" err="1">
                <a:solidFill>
                  <a:srgbClr val="FF0000"/>
                </a:solidFill>
                <a:cs typeface="Arial"/>
              </a:rPr>
              <a:t>tích</a:t>
            </a:r>
            <a:r>
              <a:rPr lang="en-US">
                <a:solidFill>
                  <a:srgbClr val="FF0000"/>
                </a:solidFill>
                <a:cs typeface="Arial"/>
              </a:rPr>
              <a:t> </a:t>
            </a:r>
            <a:r>
              <a:rPr lang="en-US" err="1">
                <a:solidFill>
                  <a:srgbClr val="FF0000"/>
                </a:solidFill>
                <a:cs typeface="Arial"/>
              </a:rPr>
              <a:t>độ</a:t>
            </a:r>
            <a:r>
              <a:rPr lang="en-US">
                <a:solidFill>
                  <a:srgbClr val="FF0000"/>
                </a:solidFill>
                <a:cs typeface="Arial"/>
              </a:rPr>
              <a:t> </a:t>
            </a:r>
            <a:r>
              <a:rPr lang="en-US" err="1">
                <a:solidFill>
                  <a:srgbClr val="FF0000"/>
                </a:solidFill>
                <a:cs typeface="Arial"/>
              </a:rPr>
              <a:t>phức</a:t>
            </a:r>
            <a:r>
              <a:rPr lang="en-US">
                <a:solidFill>
                  <a:srgbClr val="FF0000"/>
                </a:solidFill>
                <a:cs typeface="Arial"/>
              </a:rPr>
              <a:t> </a:t>
            </a:r>
            <a:r>
              <a:rPr lang="en-US" err="1">
                <a:solidFill>
                  <a:srgbClr val="FF0000"/>
                </a:solidFill>
                <a:cs typeface="Arial"/>
              </a:rPr>
              <a:t>tạp</a:t>
            </a:r>
            <a:r>
              <a:rPr lang="en-US">
                <a:solidFill>
                  <a:srgbClr val="FF0000"/>
                </a:solidFill>
                <a:cs typeface="Arial"/>
              </a:rPr>
              <a:t> </a:t>
            </a:r>
            <a:r>
              <a:rPr lang="en-US" err="1">
                <a:solidFill>
                  <a:srgbClr val="FF0000"/>
                </a:solidFill>
                <a:cs typeface="Arial"/>
              </a:rPr>
              <a:t>của</a:t>
            </a:r>
            <a:r>
              <a:rPr lang="en-US">
                <a:solidFill>
                  <a:srgbClr val="FF0000"/>
                </a:solidFill>
                <a:cs typeface="Arial"/>
              </a:rPr>
              <a:t> </a:t>
            </a:r>
            <a:r>
              <a:rPr lang="en-US" err="1">
                <a:solidFill>
                  <a:srgbClr val="FF0000"/>
                </a:solidFill>
                <a:cs typeface="Arial"/>
              </a:rPr>
              <a:t>thuật</a:t>
            </a:r>
            <a:r>
              <a:rPr lang="en-US">
                <a:solidFill>
                  <a:srgbClr val="FF0000"/>
                </a:solidFill>
                <a:cs typeface="Arial"/>
              </a:rPr>
              <a:t> </a:t>
            </a:r>
            <a:r>
              <a:rPr lang="en-US" err="1">
                <a:solidFill>
                  <a:srgbClr val="FF0000"/>
                </a:solidFill>
                <a:cs typeface="Arial"/>
              </a:rPr>
              <a:t>toán</a:t>
            </a:r>
            <a:endParaRPr lang="en-US">
              <a:solidFill>
                <a:srgbClr val="002060"/>
              </a:solidFill>
              <a:cs typeface="Arial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5B4C123-9ED0-4A51-7EAB-BE06DB5836ED}"/>
              </a:ext>
            </a:extLst>
          </p:cNvPr>
          <p:cNvSpPr txBox="1">
            <a:spLocks/>
          </p:cNvSpPr>
          <p:nvPr/>
        </p:nvSpPr>
        <p:spPr>
          <a:xfrm>
            <a:off x="754379" y="1050346"/>
            <a:ext cx="7315673" cy="457200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600" i="1">
                <a:solidFill>
                  <a:schemeClr val="accent1"/>
                </a:solidFill>
                <a:cs typeface="Arial" panose="020B0604020202020204" pitchFamily="34" charset="0"/>
              </a:rPr>
              <a:t>Sau bài học này, người học có thể:</a:t>
            </a:r>
          </a:p>
        </p:txBody>
      </p:sp>
    </p:spTree>
    <p:extLst>
      <p:ext uri="{BB962C8B-B14F-4D97-AF65-F5344CB8AC3E}">
        <p14:creationId xmlns:p14="http://schemas.microsoft.com/office/powerpoint/2010/main" val="240947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cs typeface="Arial" panose="020B0604020202020204" pitchFamily="34" charset="0"/>
              </a:rPr>
              <a:t>NỘI DUNG</a:t>
            </a:r>
            <a:r>
              <a:rPr lang="en-US">
                <a:cs typeface="Arial" panose="020B0604020202020204" pitchFamily="34" charset="0"/>
              </a:rPr>
              <a:t> TIẾP THEO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411480" indent="-41148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b="1">
                <a:solidFill>
                  <a:srgbClr val="FF0000"/>
                </a:solidFill>
                <a:cs typeface="Arial"/>
              </a:rPr>
              <a:t>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Ví</a:t>
            </a:r>
            <a:r>
              <a:rPr lang="en-US" b="1">
                <a:solidFill>
                  <a:srgbClr val="FF0000"/>
                </a:solidFill>
                <a:cs typeface="Arial"/>
              </a:rPr>
              <a:t>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dụ</a:t>
            </a:r>
            <a:r>
              <a:rPr lang="en-US" b="1">
                <a:solidFill>
                  <a:srgbClr val="FF0000"/>
                </a:solidFill>
                <a:cs typeface="Arial"/>
              </a:rPr>
              <a:t>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minh</a:t>
            </a:r>
            <a:r>
              <a:rPr lang="en-US" b="1">
                <a:solidFill>
                  <a:srgbClr val="FF0000"/>
                </a:solidFill>
                <a:cs typeface="Arial"/>
              </a:rPr>
              <a:t> </a:t>
            </a:r>
            <a:r>
              <a:rPr lang="en-US" b="1" err="1">
                <a:solidFill>
                  <a:srgbClr val="FF0000"/>
                </a:solidFill>
                <a:cs typeface="Arial"/>
              </a:rPr>
              <a:t>họa</a:t>
            </a:r>
            <a:endParaRPr lang="en-US" b="1">
              <a:solidFill>
                <a:srgbClr val="FF0000"/>
              </a:solidFill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solidFill>
                  <a:srgbClr val="002060"/>
                </a:solidFill>
                <a:cs typeface="Arial"/>
              </a:rPr>
              <a:t>2. 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Một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số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khái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niệm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cơ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bản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về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thuật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toán</a:t>
            </a:r>
            <a:endParaRPr lang="en-US" b="1">
              <a:solidFill>
                <a:srgbClr val="002060"/>
              </a:solidFill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solidFill>
                  <a:srgbClr val="002060"/>
                </a:solidFill>
                <a:cs typeface="Arial"/>
              </a:rPr>
              <a:t>3. 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Ký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hiệu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tiệm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cận</a:t>
            </a:r>
            <a:endParaRPr lang="en-US" b="1">
              <a:solidFill>
                <a:srgbClr val="002060"/>
              </a:solidFill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solidFill>
                  <a:srgbClr val="002060"/>
                </a:solidFill>
                <a:cs typeface="Arial"/>
              </a:rPr>
              <a:t>4. 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Kỹ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thuật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phân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tích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thuật</a:t>
            </a:r>
            <a:r>
              <a:rPr lang="en-US" b="1">
                <a:solidFill>
                  <a:srgbClr val="002060"/>
                </a:solidFill>
                <a:cs typeface="Arial"/>
              </a:rPr>
              <a:t> </a:t>
            </a:r>
            <a:r>
              <a:rPr lang="en-US" b="1" err="1">
                <a:solidFill>
                  <a:srgbClr val="002060"/>
                </a:solidFill>
                <a:cs typeface="Arial"/>
              </a:rPr>
              <a:t>toán</a:t>
            </a:r>
            <a:endParaRPr lang="en-US" b="1">
              <a:solidFill>
                <a:srgbClr val="00206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549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cs typeface="Arial" panose="020B0604020202020204" pitchFamily="34" charset="0"/>
              </a:rPr>
              <a:t>1. </a:t>
            </a:r>
            <a:r>
              <a:rPr lang="en-US">
                <a:cs typeface="Arial" panose="020B0604020202020204" pitchFamily="34" charset="0"/>
              </a:rPr>
              <a:t>VÍ DỤ MINH HỌA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C01DA63-77D8-4CFA-F60B-71E8FC03CEE3}"/>
                  </a:ext>
                </a:extLst>
              </p:cNvPr>
              <p:cNvSpPr txBox="1">
                <a:spLocks noGrp="1"/>
              </p:cNvSpPr>
              <p:nvPr>
                <p:ph sz="quarter" idx="13"/>
              </p:nvPr>
            </p:nvSpPr>
            <p:spPr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74320" indent="-274320" algn="just">
                  <a:lnSpc>
                    <a:spcPct val="130000"/>
                  </a:lnSpc>
                  <a:spcBef>
                    <a:spcPts val="3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§"/>
                </a:pPr>
                <a:r>
                  <a:rPr lang="en-US" altLang="en-US" sz="2200" err="1">
                    <a:solidFill>
                      <a:srgbClr val="002060"/>
                    </a:solidFill>
                    <a:ea typeface="MS PGothic" panose="020B0600070205080204" pitchFamily="34" charset="-128"/>
                    <a:cs typeface="Arial" panose="020B0604020202020204" pitchFamily="34" charset="0"/>
                  </a:rPr>
                  <a:t>Bài</a:t>
                </a:r>
                <a:r>
                  <a:rPr lang="en-US" altLang="en-US" sz="2200">
                    <a:solidFill>
                      <a:srgbClr val="002060"/>
                    </a:solidFill>
                    <a:ea typeface="MS PGothic" panose="020B0600070205080204" pitchFamily="34" charset="-128"/>
                    <a:cs typeface="Arial" panose="020B0604020202020204" pitchFamily="34" charset="0"/>
                  </a:rPr>
                  <a:t> </a:t>
                </a:r>
                <a:r>
                  <a:rPr lang="en-US" altLang="en-US" sz="2200" err="1">
                    <a:solidFill>
                      <a:srgbClr val="002060"/>
                    </a:solidFill>
                    <a:ea typeface="MS PGothic" panose="020B0600070205080204" pitchFamily="34" charset="-128"/>
                    <a:cs typeface="Arial" panose="020B0604020202020204" pitchFamily="34" charset="0"/>
                  </a:rPr>
                  <a:t>toán</a:t>
                </a:r>
                <a:r>
                  <a:rPr lang="en-US" altLang="en-US" sz="2200">
                    <a:solidFill>
                      <a:srgbClr val="002060"/>
                    </a:solidFill>
                    <a:ea typeface="MS PGothic" panose="020B0600070205080204" pitchFamily="34" charset="-128"/>
                    <a:cs typeface="Arial" panose="020B0604020202020204" pitchFamily="34" charset="0"/>
                  </a:rPr>
                  <a:t> </a:t>
                </a:r>
                <a:r>
                  <a:rPr lang="en-US" altLang="en-US" sz="2200" err="1">
                    <a:solidFill>
                      <a:srgbClr val="002060"/>
                    </a:solidFill>
                    <a:ea typeface="MS PGothic" panose="020B0600070205080204" pitchFamily="34" charset="-128"/>
                    <a:cs typeface="Arial" panose="020B0604020202020204" pitchFamily="34" charset="0"/>
                  </a:rPr>
                  <a:t>tìm</a:t>
                </a:r>
                <a:r>
                  <a:rPr lang="en-US" altLang="en-US" sz="2200">
                    <a:solidFill>
                      <a:srgbClr val="002060"/>
                    </a:solidFill>
                    <a:ea typeface="MS PGothic" panose="020B0600070205080204" pitchFamily="34" charset="-128"/>
                    <a:cs typeface="Arial" panose="020B0604020202020204" pitchFamily="34" charset="0"/>
                  </a:rPr>
                  <a:t> </a:t>
                </a:r>
                <a:r>
                  <a:rPr lang="en-US" altLang="en-US" sz="2200" err="1">
                    <a:solidFill>
                      <a:srgbClr val="002060"/>
                    </a:solidFill>
                    <a:ea typeface="MS PGothic" panose="020B0600070205080204" pitchFamily="34" charset="-128"/>
                    <a:cs typeface="Arial" panose="020B0604020202020204" pitchFamily="34" charset="0"/>
                  </a:rPr>
                  <a:t>dãy</a:t>
                </a:r>
                <a:r>
                  <a:rPr lang="en-US" altLang="en-US" sz="2200">
                    <a:solidFill>
                      <a:srgbClr val="002060"/>
                    </a:solidFill>
                    <a:ea typeface="MS PGothic" panose="020B0600070205080204" pitchFamily="34" charset="-128"/>
                    <a:cs typeface="Arial" panose="020B0604020202020204" pitchFamily="34" charset="0"/>
                  </a:rPr>
                  <a:t> con </a:t>
                </a:r>
                <a:r>
                  <a:rPr lang="en-US" altLang="en-US" sz="2200" err="1">
                    <a:solidFill>
                      <a:srgbClr val="002060"/>
                    </a:solidFill>
                    <a:ea typeface="MS PGothic" panose="020B0600070205080204" pitchFamily="34" charset="-128"/>
                    <a:cs typeface="Arial" panose="020B0604020202020204" pitchFamily="34" charset="0"/>
                  </a:rPr>
                  <a:t>lớn</a:t>
                </a:r>
                <a:r>
                  <a:rPr lang="en-US" altLang="en-US" sz="2200">
                    <a:solidFill>
                      <a:srgbClr val="002060"/>
                    </a:solidFill>
                    <a:ea typeface="MS PGothic" panose="020B0600070205080204" pitchFamily="34" charset="-128"/>
                    <a:cs typeface="Arial" panose="020B0604020202020204" pitchFamily="34" charset="0"/>
                  </a:rPr>
                  <a:t> </a:t>
                </a:r>
                <a:r>
                  <a:rPr lang="en-US" altLang="en-US" sz="2200" err="1">
                    <a:solidFill>
                      <a:srgbClr val="002060"/>
                    </a:solidFill>
                    <a:ea typeface="MS PGothic" panose="020B0600070205080204" pitchFamily="34" charset="-128"/>
                    <a:cs typeface="Arial" panose="020B0604020202020204" pitchFamily="34" charset="0"/>
                  </a:rPr>
                  <a:t>nhất</a:t>
                </a:r>
                <a:r>
                  <a:rPr lang="en-US" altLang="en-US" sz="2200">
                    <a:solidFill>
                      <a:srgbClr val="002060"/>
                    </a:solidFill>
                    <a:ea typeface="MS PGothic" panose="020B0600070205080204" pitchFamily="34" charset="-128"/>
                    <a:cs typeface="Arial" panose="020B0604020202020204" pitchFamily="34" charset="0"/>
                  </a:rPr>
                  <a:t>: </a:t>
                </a:r>
              </a:p>
              <a:p>
                <a:pPr marL="640080" lvl="1" indent="-274320" algn="just">
                  <a:lnSpc>
                    <a:spcPct val="13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en-US" sz="2200">
                    <a:solidFill>
                      <a:srgbClr val="002060"/>
                    </a:solidFill>
                    <a:ea typeface="MS PGothic" panose="020B0600070205080204" pitchFamily="34" charset="-128"/>
                    <a:cs typeface="Arial" panose="020B0604020202020204" pitchFamily="34" charset="0"/>
                  </a:rPr>
                  <a:t>C</a:t>
                </a:r>
                <a:r>
                  <a:rPr lang="en-US" sz="2200">
                    <a:cs typeface="Times New Roman" panose="02020603050405020304" pitchFamily="18" charset="0"/>
                  </a:rPr>
                  <a:t>ho </a:t>
                </a:r>
                <a:r>
                  <a:rPr lang="en-US" sz="2200" err="1">
                    <a:cs typeface="Times New Roman" panose="02020603050405020304" pitchFamily="18" charset="0"/>
                  </a:rPr>
                  <a:t>dãy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số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gồm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i="1">
                    <a:cs typeface="Times New Roman" panose="02020603050405020304" pitchFamily="18" charset="0"/>
                  </a:rPr>
                  <a:t>n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số</a:t>
                </a:r>
                <a:r>
                  <a:rPr lang="en-US" sz="2200">
                    <a:cs typeface="Times New Roman" panose="02020603050405020304" pitchFamily="18" charset="0"/>
                  </a:rPr>
                  <a:t>: </a:t>
                </a:r>
                <a:r>
                  <a:rPr lang="en-US" sz="2200" i="1">
                    <a:cs typeface="Times New Roman" panose="02020603050405020304" pitchFamily="18" charset="0"/>
                  </a:rPr>
                  <a:t>a</a:t>
                </a:r>
                <a:r>
                  <a:rPr lang="en-US" sz="2200" baseline="-25000">
                    <a:cs typeface="Times New Roman" panose="02020603050405020304" pitchFamily="18" charset="0"/>
                  </a:rPr>
                  <a:t>0</a:t>
                </a:r>
                <a:r>
                  <a:rPr lang="en-US" sz="2200">
                    <a:cs typeface="Times New Roman" panose="02020603050405020304" pitchFamily="18" charset="0"/>
                  </a:rPr>
                  <a:t>, </a:t>
                </a:r>
                <a:r>
                  <a:rPr lang="en-US" sz="2200" i="1">
                    <a:cs typeface="Times New Roman" panose="02020603050405020304" pitchFamily="18" charset="0"/>
                  </a:rPr>
                  <a:t>a</a:t>
                </a:r>
                <a:r>
                  <a:rPr lang="en-US" sz="2200" baseline="-25000">
                    <a:cs typeface="Times New Roman" panose="02020603050405020304" pitchFamily="18" charset="0"/>
                  </a:rPr>
                  <a:t>1</a:t>
                </a:r>
                <a:r>
                  <a:rPr lang="en-US" sz="2200">
                    <a:cs typeface="Times New Roman" panose="02020603050405020304" pitchFamily="18" charset="0"/>
                  </a:rPr>
                  <a:t>, </a:t>
                </a:r>
                <a:r>
                  <a:rPr lang="en-US" sz="2200" i="1">
                    <a:cs typeface="Times New Roman" panose="02020603050405020304" pitchFamily="18" charset="0"/>
                  </a:rPr>
                  <a:t>a</a:t>
                </a:r>
                <a:r>
                  <a:rPr lang="en-US" sz="2200" baseline="-25000">
                    <a:cs typeface="Times New Roman" panose="02020603050405020304" pitchFamily="18" charset="0"/>
                  </a:rPr>
                  <a:t>2</a:t>
                </a:r>
                <a:r>
                  <a:rPr lang="en-US" sz="2200">
                    <a:cs typeface="Times New Roman" panose="02020603050405020304" pitchFamily="18" charset="0"/>
                  </a:rPr>
                  <a:t>, … , </a:t>
                </a:r>
                <a:r>
                  <a:rPr lang="en-US" sz="2200" i="1">
                    <a:cs typeface="Times New Roman" panose="02020603050405020304" pitchFamily="18" charset="0"/>
                  </a:rPr>
                  <a:t>a</a:t>
                </a:r>
                <a:r>
                  <a:rPr lang="en-US" sz="2200" i="1" baseline="-25000">
                    <a:cs typeface="Times New Roman" panose="02020603050405020304" pitchFamily="18" charset="0"/>
                  </a:rPr>
                  <a:t>n-</a:t>
                </a:r>
                <a:r>
                  <a:rPr lang="en-US" sz="2200" baseline="-25000">
                    <a:cs typeface="Times New Roman" panose="02020603050405020304" pitchFamily="18" charset="0"/>
                  </a:rPr>
                  <a:t>1</a:t>
                </a:r>
                <a:r>
                  <a:rPr lang="en-US" sz="2200" i="1">
                    <a:cs typeface="Times New Roman" panose="02020603050405020304" pitchFamily="18" charset="0"/>
                  </a:rPr>
                  <a:t> 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</a:p>
              <a:p>
                <a:pPr marL="640080" lvl="1" indent="-274320" algn="just">
                  <a:lnSpc>
                    <a:spcPct val="13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err="1">
                    <a:cs typeface="Times New Roman" panose="02020603050405020304" pitchFamily="18" charset="0"/>
                  </a:rPr>
                  <a:t>Dãy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gồm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liên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tiếp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các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số</a:t>
                </a:r>
                <a:r>
                  <a:rPr lang="en-US" sz="2200">
                    <a:cs typeface="Times New Roman" panose="02020603050405020304" pitchFamily="18" charset="0"/>
                  </a:rPr>
                  <a:t>  </a:t>
                </a:r>
                <a:r>
                  <a:rPr lang="en-US" sz="2200" i="1">
                    <a:cs typeface="Times New Roman" panose="02020603050405020304" pitchFamily="18" charset="0"/>
                  </a:rPr>
                  <a:t>a</a:t>
                </a:r>
                <a:r>
                  <a:rPr lang="en-US" sz="2200" i="1" baseline="-25000">
                    <a:cs typeface="Times New Roman" panose="02020603050405020304" pitchFamily="18" charset="0"/>
                  </a:rPr>
                  <a:t>i</a:t>
                </a:r>
                <a:r>
                  <a:rPr lang="en-US" sz="2200" i="1">
                    <a:cs typeface="Times New Roman" panose="02020603050405020304" pitchFamily="18" charset="0"/>
                  </a:rPr>
                  <a:t>, a</a:t>
                </a:r>
                <a:r>
                  <a:rPr lang="en-US" sz="2200" i="1" baseline="-25000">
                    <a:cs typeface="Times New Roman" panose="02020603050405020304" pitchFamily="18" charset="0"/>
                  </a:rPr>
                  <a:t>i</a:t>
                </a:r>
                <a:r>
                  <a:rPr lang="en-US" sz="2200" baseline="-25000">
                    <a:cs typeface="Times New Roman" panose="02020603050405020304" pitchFamily="18" charset="0"/>
                  </a:rPr>
                  <a:t>+1</a:t>
                </a:r>
                <a:r>
                  <a:rPr lang="en-US" sz="2200">
                    <a:cs typeface="Times New Roman" panose="02020603050405020304" pitchFamily="18" charset="0"/>
                  </a:rPr>
                  <a:t> , …, </a:t>
                </a:r>
                <a:r>
                  <a:rPr lang="en-US" sz="2200" i="1" err="1">
                    <a:cs typeface="Times New Roman" panose="02020603050405020304" pitchFamily="18" charset="0"/>
                  </a:rPr>
                  <a:t>a</a:t>
                </a:r>
                <a:r>
                  <a:rPr lang="en-US" sz="2200" i="1" baseline="-25000" err="1">
                    <a:cs typeface="Times New Roman" panose="02020603050405020304" pitchFamily="18" charset="0"/>
                  </a:rPr>
                  <a:t>j</a:t>
                </a:r>
                <a:r>
                  <a:rPr lang="en-US" sz="2200" i="1">
                    <a:cs typeface="Times New Roman" panose="02020603050405020304" pitchFamily="18" charset="0"/>
                  </a:rPr>
                  <a:t> 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với</a:t>
                </a:r>
                <a:r>
                  <a:rPr lang="en-US" sz="2200">
                    <a:cs typeface="Times New Roman" panose="02020603050405020304" pitchFamily="18" charset="0"/>
                  </a:rPr>
                  <a:t> 0 ≤ </a:t>
                </a:r>
                <a:r>
                  <a:rPr lang="en-US" sz="2200" i="1" err="1">
                    <a:cs typeface="Times New Roman" panose="02020603050405020304" pitchFamily="18" charset="0"/>
                  </a:rPr>
                  <a:t>i</a:t>
                </a:r>
                <a:r>
                  <a:rPr lang="en-US" sz="2200">
                    <a:cs typeface="Times New Roman" panose="02020603050405020304" pitchFamily="18" charset="0"/>
                  </a:rPr>
                  <a:t> ≤ </a:t>
                </a:r>
                <a:r>
                  <a:rPr lang="en-US" sz="2200" i="1">
                    <a:cs typeface="Times New Roman" panose="02020603050405020304" pitchFamily="18" charset="0"/>
                  </a:rPr>
                  <a:t>j</a:t>
                </a:r>
                <a:r>
                  <a:rPr lang="en-US" sz="2200">
                    <a:cs typeface="Times New Roman" panose="02020603050405020304" pitchFamily="18" charset="0"/>
                  </a:rPr>
                  <a:t> ≤ </a:t>
                </a:r>
                <a:r>
                  <a:rPr lang="en-US" sz="2200" i="1">
                    <a:cs typeface="Times New Roman" panose="02020603050405020304" pitchFamily="18" charset="0"/>
                  </a:rPr>
                  <a:t>n-</a:t>
                </a:r>
                <a:r>
                  <a:rPr lang="en-US" sz="2200">
                    <a:cs typeface="Times New Roman" panose="02020603050405020304" pitchFamily="18" charset="0"/>
                  </a:rPr>
                  <a:t>1 </a:t>
                </a:r>
                <a:r>
                  <a:rPr lang="en-US" sz="2200" err="1">
                    <a:cs typeface="Times New Roman" panose="02020603050405020304" pitchFamily="18" charset="0"/>
                  </a:rPr>
                  <a:t>được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gọi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là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br>
                  <a:rPr lang="en-US" sz="2200">
                    <a:cs typeface="Times New Roman" panose="02020603050405020304" pitchFamily="18" charset="0"/>
                  </a:rPr>
                </a:br>
                <a:r>
                  <a:rPr lang="en-US" sz="2200" b="1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dãy</a:t>
                </a:r>
                <a:r>
                  <a:rPr lang="en-US" sz="2200" b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con</a:t>
                </a:r>
                <a:r>
                  <a:rPr lang="en-US" sz="2200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của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dãy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đã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cho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và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200" i="1">
                    <a:cs typeface="Times New Roman" panose="02020603050405020304" pitchFamily="18" charset="0"/>
                  </a:rPr>
                  <a:t> </a:t>
                </a:r>
                <a:r>
                  <a:rPr lang="en-US" sz="2200" i="1" err="1">
                    <a:cs typeface="Times New Roman" panose="02020603050405020304" pitchFamily="18" charset="0"/>
                  </a:rPr>
                  <a:t>được</a:t>
                </a:r>
                <a:r>
                  <a:rPr lang="en-US" sz="2200" i="1">
                    <a:cs typeface="Times New Roman" panose="02020603050405020304" pitchFamily="18" charset="0"/>
                  </a:rPr>
                  <a:t> </a:t>
                </a:r>
                <a:r>
                  <a:rPr lang="en-US" sz="2200" i="1" err="1">
                    <a:cs typeface="Times New Roman" panose="02020603050405020304" pitchFamily="18" charset="0"/>
                  </a:rPr>
                  <a:t>gọi</a:t>
                </a:r>
                <a:r>
                  <a:rPr lang="en-US" sz="2200" i="1">
                    <a:cs typeface="Times New Roman" panose="02020603050405020304" pitchFamily="18" charset="0"/>
                  </a:rPr>
                  <a:t> </a:t>
                </a:r>
                <a:r>
                  <a:rPr lang="en-US" sz="2200" i="1" err="1">
                    <a:cs typeface="Times New Roman" panose="02020603050405020304" pitchFamily="18" charset="0"/>
                  </a:rPr>
                  <a:t>là</a:t>
                </a:r>
                <a:r>
                  <a:rPr lang="en-US" sz="2200" i="1">
                    <a:cs typeface="Times New Roman" panose="02020603050405020304" pitchFamily="18" charset="0"/>
                  </a:rPr>
                  <a:t> </a:t>
                </a:r>
                <a:r>
                  <a:rPr lang="en-US" sz="2200" i="1" err="1">
                    <a:cs typeface="Times New Roman" panose="02020603050405020304" pitchFamily="18" charset="0"/>
                  </a:rPr>
                  <a:t>trọng</a:t>
                </a:r>
                <a:r>
                  <a:rPr lang="en-US" sz="2200" i="1">
                    <a:cs typeface="Times New Roman" panose="02020603050405020304" pitchFamily="18" charset="0"/>
                  </a:rPr>
                  <a:t> </a:t>
                </a:r>
                <a:r>
                  <a:rPr lang="en-US" sz="2200" i="1" err="1">
                    <a:cs typeface="Times New Roman" panose="02020603050405020304" pitchFamily="18" charset="0"/>
                  </a:rPr>
                  <a:t>lượng</a:t>
                </a:r>
                <a:r>
                  <a:rPr lang="en-US" sz="2200" i="1">
                    <a:cs typeface="Times New Roman" panose="02020603050405020304" pitchFamily="18" charset="0"/>
                  </a:rPr>
                  <a:t> </a:t>
                </a:r>
                <a:r>
                  <a:rPr lang="en-US" sz="2200" i="1" err="1">
                    <a:cs typeface="Times New Roman" panose="02020603050405020304" pitchFamily="18" charset="0"/>
                  </a:rPr>
                  <a:t>của</a:t>
                </a:r>
                <a:r>
                  <a:rPr lang="en-US" sz="2200" i="1">
                    <a:cs typeface="Times New Roman" panose="02020603050405020304" pitchFamily="18" charset="0"/>
                  </a:rPr>
                  <a:t> </a:t>
                </a:r>
                <a:br>
                  <a:rPr lang="en-US" sz="2200" i="1">
                    <a:cs typeface="Times New Roman" panose="02020603050405020304" pitchFamily="18" charset="0"/>
                  </a:rPr>
                </a:br>
                <a:r>
                  <a:rPr lang="en-US" sz="2200" i="1" err="1">
                    <a:cs typeface="Times New Roman" panose="02020603050405020304" pitchFamily="18" charset="0"/>
                  </a:rPr>
                  <a:t>dãy</a:t>
                </a:r>
                <a:r>
                  <a:rPr lang="en-US" sz="2200" i="1">
                    <a:cs typeface="Times New Roman" panose="02020603050405020304" pitchFamily="18" charset="0"/>
                  </a:rPr>
                  <a:t> con </a:t>
                </a:r>
                <a:r>
                  <a:rPr lang="en-US" sz="2200" i="1" err="1">
                    <a:cs typeface="Times New Roman" panose="02020603050405020304" pitchFamily="18" charset="0"/>
                  </a:rPr>
                  <a:t>này</a:t>
                </a:r>
                <a:endParaRPr lang="en-US" sz="2200">
                  <a:cs typeface="Times New Roman" panose="02020603050405020304" pitchFamily="18" charset="0"/>
                </a:endParaRPr>
              </a:p>
              <a:p>
                <a:pPr marL="640080" lvl="1" indent="-274320" algn="just">
                  <a:lnSpc>
                    <a:spcPct val="13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002060"/>
                  </a:buClr>
                  <a:buFont typeface="Arial" panose="020B0604020202020204" pitchFamily="34" charset="0"/>
                  <a:buChar char="•"/>
                </a:pPr>
                <a:r>
                  <a:rPr lang="en-US" sz="2200" b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Yêu </a:t>
                </a:r>
                <a:r>
                  <a:rPr lang="en-US" sz="2200" b="1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cầu</a:t>
                </a:r>
                <a:r>
                  <a:rPr lang="en-US" sz="2200" b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: </a:t>
                </a:r>
                <a:r>
                  <a:rPr lang="en-US" sz="2200" b="1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Hãy</a:t>
                </a:r>
                <a:r>
                  <a:rPr lang="en-US" sz="2200" b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tìm</a:t>
                </a:r>
                <a:r>
                  <a:rPr lang="en-US" sz="2200" b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trọng</a:t>
                </a:r>
                <a:r>
                  <a:rPr lang="en-US" sz="2200" b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lượng</a:t>
                </a:r>
                <a:r>
                  <a:rPr lang="en-US" sz="2200" b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lớn</a:t>
                </a:r>
                <a:r>
                  <a:rPr lang="en-US" sz="2200" b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nhất</a:t>
                </a:r>
                <a:r>
                  <a:rPr lang="en-US" sz="2200" b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của</a:t>
                </a:r>
                <a:r>
                  <a:rPr lang="en-US" sz="2200" b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các</a:t>
                </a:r>
                <a:r>
                  <a:rPr lang="en-US" sz="2200" b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dãy</a:t>
                </a:r>
                <a:r>
                  <a:rPr lang="en-US" sz="2200" b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con, </a:t>
                </a:r>
                <a:r>
                  <a:rPr lang="en-US" sz="2200" b="1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tức</a:t>
                </a:r>
                <a:r>
                  <a:rPr lang="en-US" sz="2200" b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là</a:t>
                </a:r>
                <a:r>
                  <a:rPr lang="en-US" sz="2200" b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tìm</a:t>
                </a:r>
                <a:r>
                  <a:rPr lang="en-US" sz="2200" b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cực</a:t>
                </a:r>
                <a:r>
                  <a:rPr lang="en-US" sz="2200" b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đại</a:t>
                </a:r>
                <a:r>
                  <a:rPr lang="en-US" sz="2200" b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giá</a:t>
                </a:r>
                <a:r>
                  <a:rPr lang="en-US" sz="2200" b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trị</a:t>
                </a:r>
                <a:r>
                  <a:rPr lang="en-US" sz="2200" i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3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3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23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3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3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  <m:e>
                        <m:sSub>
                          <m:sSubPr>
                            <m:ctrlPr>
                              <a:rPr lang="en-US" sz="2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200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. Ta </a:t>
                </a:r>
                <a:r>
                  <a:rPr lang="en-US" sz="2200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gọi</a:t>
                </a:r>
                <a:r>
                  <a:rPr lang="en-US" sz="2200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dãy</a:t>
                </a:r>
                <a:r>
                  <a:rPr lang="en-US" sz="2200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con </a:t>
                </a:r>
                <a:r>
                  <a:rPr lang="en-US" sz="2200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có</a:t>
                </a:r>
                <a:r>
                  <a:rPr lang="en-US" sz="2200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trọng</a:t>
                </a:r>
                <a:r>
                  <a:rPr lang="en-US" sz="2200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lượng</a:t>
                </a:r>
                <a:r>
                  <a:rPr lang="en-US" sz="2200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lớn</a:t>
                </a:r>
                <a:r>
                  <a:rPr lang="en-US" sz="2200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nhất</a:t>
                </a:r>
                <a:r>
                  <a:rPr lang="en-US" sz="2200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là</a:t>
                </a:r>
                <a:r>
                  <a:rPr lang="en-US" sz="2200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dãy</a:t>
                </a:r>
                <a:r>
                  <a:rPr lang="en-US" sz="2200" b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con </a:t>
                </a:r>
                <a:r>
                  <a:rPr lang="en-US" sz="2200" b="1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lớn</a:t>
                </a:r>
                <a:r>
                  <a:rPr lang="en-US" sz="2200" b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nhất</a:t>
                </a:r>
                <a:r>
                  <a:rPr lang="en-US" sz="2200">
                    <a:solidFill>
                      <a:schemeClr val="accent4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marL="274320" indent="-274320" algn="just">
                  <a:lnSpc>
                    <a:spcPct val="13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§"/>
                </a:pPr>
                <a:r>
                  <a:rPr lang="en-US" sz="2200" b="1" err="1">
                    <a:cs typeface="Times New Roman" panose="02020603050405020304" pitchFamily="18" charset="0"/>
                  </a:rPr>
                  <a:t>Ví</a:t>
                </a:r>
                <a:r>
                  <a:rPr lang="en-US" sz="2200" b="1">
                    <a:cs typeface="Times New Roman" panose="02020603050405020304" pitchFamily="18" charset="0"/>
                  </a:rPr>
                  <a:t> </a:t>
                </a:r>
                <a:r>
                  <a:rPr lang="en-US" sz="2200" b="1" err="1">
                    <a:cs typeface="Times New Roman" panose="02020603050405020304" pitchFamily="18" charset="0"/>
                  </a:rPr>
                  <a:t>dụ</a:t>
                </a:r>
                <a:r>
                  <a:rPr lang="en-US" sz="2200" b="1">
                    <a:cs typeface="Times New Roman" panose="02020603050405020304" pitchFamily="18" charset="0"/>
                  </a:rPr>
                  <a:t>:</a:t>
                </a:r>
                <a:r>
                  <a:rPr lang="en-US" sz="2200">
                    <a:cs typeface="Times New Roman" panose="02020603050405020304" pitchFamily="18" charset="0"/>
                  </a:rPr>
                  <a:t> Cho </a:t>
                </a:r>
                <a:r>
                  <a:rPr lang="en-US" sz="2200" err="1">
                    <a:cs typeface="Times New Roman" panose="02020603050405020304" pitchFamily="18" charset="0"/>
                  </a:rPr>
                  <a:t>dãy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số</a:t>
                </a:r>
                <a:r>
                  <a:rPr lang="en-US" sz="2200">
                    <a:cs typeface="Times New Roman" panose="02020603050405020304" pitchFamily="18" charset="0"/>
                  </a:rPr>
                  <a:t> -2, </a:t>
                </a:r>
                <a:r>
                  <a:rPr lang="en-US" sz="2200" b="1">
                    <a:solidFill>
                      <a:schemeClr val="accent4">
                        <a:lumMod val="75000"/>
                      </a:schemeClr>
                    </a:solidFill>
                    <a:cs typeface="Times New Roman" pitchFamily="18" charset="0"/>
                  </a:rPr>
                  <a:t>11, -4, 13</a:t>
                </a:r>
                <a:r>
                  <a:rPr lang="en-US" sz="2200">
                    <a:cs typeface="Times New Roman" panose="02020603050405020304" pitchFamily="18" charset="0"/>
                  </a:rPr>
                  <a:t>, -5, 2 </a:t>
                </a:r>
                <a:r>
                  <a:rPr lang="en-US" sz="2200" err="1">
                    <a:cs typeface="Times New Roman" panose="02020603050405020304" pitchFamily="18" charset="0"/>
                  </a:rPr>
                  <a:t>thì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cần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đưa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ra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câu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trả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lời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là</a:t>
                </a:r>
                <a:r>
                  <a:rPr lang="en-US" sz="2200">
                    <a:cs typeface="Times New Roman" panose="02020603050405020304" pitchFamily="18" charset="0"/>
                  </a:rPr>
                  <a:t> 20 (</a:t>
                </a:r>
                <a:r>
                  <a:rPr lang="en-US" sz="2200" err="1">
                    <a:cs typeface="Times New Roman" panose="02020603050405020304" pitchFamily="18" charset="0"/>
                  </a:rPr>
                  <a:t>dãy</a:t>
                </a:r>
                <a:r>
                  <a:rPr lang="en-US" sz="2200">
                    <a:cs typeface="Times New Roman" panose="02020603050405020304" pitchFamily="18" charset="0"/>
                  </a:rPr>
                  <a:t> con </a:t>
                </a:r>
                <a:br>
                  <a:rPr lang="en-US" sz="2200">
                    <a:cs typeface="Times New Roman" panose="02020603050405020304" pitchFamily="18" charset="0"/>
                  </a:rPr>
                </a:br>
                <a:r>
                  <a:rPr lang="en-US" sz="2200" err="1">
                    <a:cs typeface="Times New Roman" panose="02020603050405020304" pitchFamily="18" charset="0"/>
                  </a:rPr>
                  <a:t>lớn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nhất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là</a:t>
                </a:r>
                <a:r>
                  <a:rPr lang="en-US" sz="2200">
                    <a:cs typeface="Times New Roman" panose="02020603050405020304" pitchFamily="18" charset="0"/>
                  </a:rPr>
                  <a:t> 11, -4, 13 </a:t>
                </a:r>
                <a:r>
                  <a:rPr lang="en-US" sz="2200" err="1">
                    <a:cs typeface="Times New Roman" panose="02020603050405020304" pitchFamily="18" charset="0"/>
                  </a:rPr>
                  <a:t>với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giá</a:t>
                </a:r>
                <a:r>
                  <a:rPr lang="en-US" sz="2200">
                    <a:cs typeface="Times New Roman" panose="02020603050405020304" pitchFamily="18" charset="0"/>
                  </a:rPr>
                  <a:t> </a:t>
                </a:r>
                <a:r>
                  <a:rPr lang="en-US" sz="2200" err="1">
                    <a:cs typeface="Times New Roman" panose="02020603050405020304" pitchFamily="18" charset="0"/>
                  </a:rPr>
                  <a:t>trị</a:t>
                </a:r>
                <a:r>
                  <a:rPr lang="en-US" sz="2200">
                    <a:cs typeface="Times New Roman" panose="02020603050405020304" pitchFamily="18" charset="0"/>
                  </a:rPr>
                  <a:t> = 11+ (-4)+13 =20)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C01DA63-77D8-4CFA-F60B-71E8FC03CEE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83" r="-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297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cs typeface="Arial" panose="020B0604020202020204" pitchFamily="34" charset="0"/>
              </a:rPr>
              <a:t>1. </a:t>
            </a:r>
            <a:r>
              <a:rPr lang="en-US">
                <a:cs typeface="Arial" panose="020B0604020202020204" pitchFamily="34" charset="0"/>
              </a:rPr>
              <a:t>VÍ DỤ MINH HỌA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30496" y="975069"/>
            <a:ext cx="11046506" cy="1883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Cách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1: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Duyệt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toàn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bộ</a:t>
            </a:r>
            <a:endParaRPr lang="en-US" altLang="en-US" sz="2200">
              <a:solidFill>
                <a:srgbClr val="002060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640080" lvl="1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err="1">
                <a:cs typeface="Times New Roman" pitchFamily="18" charset="0"/>
              </a:rPr>
              <a:t>Duyệt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tất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cả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các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dãy</a:t>
            </a:r>
            <a:r>
              <a:rPr lang="en-US" sz="2200">
                <a:cs typeface="Times New Roman" pitchFamily="18" charset="0"/>
              </a:rPr>
              <a:t> con </a:t>
            </a:r>
            <a:r>
              <a:rPr lang="en-US" sz="2200" err="1">
                <a:cs typeface="Times New Roman" pitchFamily="18" charset="0"/>
              </a:rPr>
              <a:t>có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thể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có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của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dãy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đã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cho</a:t>
            </a:r>
            <a:r>
              <a:rPr lang="en-US" sz="2200">
                <a:cs typeface="Times New Roman" pitchFamily="18" charset="0"/>
              </a:rPr>
              <a:t>: </a:t>
            </a:r>
            <a:r>
              <a:rPr lang="en-US" sz="2200" i="1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a</a:t>
            </a:r>
            <a:r>
              <a:rPr lang="en-US" sz="2200" i="1" baseline="-25000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i</a:t>
            </a:r>
            <a:r>
              <a:rPr lang="en-US" sz="2200" i="1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, a</a:t>
            </a:r>
            <a:r>
              <a:rPr lang="en-US" sz="2200" i="1" baseline="-25000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i</a:t>
            </a:r>
            <a:r>
              <a:rPr lang="en-US" sz="2200" baseline="-25000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+1</a:t>
            </a:r>
            <a:r>
              <a:rPr lang="en-US" sz="2200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 , …, </a:t>
            </a:r>
            <a:r>
              <a:rPr lang="en-US" sz="2200" i="1" err="1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a</a:t>
            </a:r>
            <a:r>
              <a:rPr lang="en-US" sz="2200" i="1" baseline="-25000" err="1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j</a:t>
            </a:r>
            <a:r>
              <a:rPr lang="en-US" sz="2200" i="1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 </a:t>
            </a:r>
            <a:r>
              <a:rPr lang="en-US" sz="2200" err="1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với</a:t>
            </a:r>
            <a:r>
              <a:rPr lang="en-US" sz="2200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  </a:t>
            </a:r>
            <a:br>
              <a:rPr lang="en-US" sz="2200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</a:br>
            <a:r>
              <a:rPr lang="en-US" sz="2200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0 ≤ </a:t>
            </a:r>
            <a:r>
              <a:rPr lang="en-US" sz="2200" i="1" err="1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i</a:t>
            </a:r>
            <a:r>
              <a:rPr lang="en-US" sz="2200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 ≤ </a:t>
            </a:r>
            <a:r>
              <a:rPr lang="en-US" sz="2200" i="1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j</a:t>
            </a:r>
            <a:r>
              <a:rPr lang="en-US" sz="2200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 ≤ </a:t>
            </a:r>
            <a:r>
              <a:rPr lang="en-US" sz="2200" i="1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n-</a:t>
            </a:r>
            <a:r>
              <a:rPr lang="en-US" sz="2200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1</a:t>
            </a:r>
            <a:r>
              <a:rPr lang="en-US" sz="2200" i="1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, </a:t>
            </a:r>
            <a:r>
              <a:rPr lang="en-US" sz="2200" err="1">
                <a:cs typeface="Times New Roman" pitchFamily="18" charset="0"/>
              </a:rPr>
              <a:t>và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tính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tổng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của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mỗi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dãy</a:t>
            </a:r>
            <a:r>
              <a:rPr lang="en-US" sz="2200">
                <a:cs typeface="Times New Roman" pitchFamily="18" charset="0"/>
              </a:rPr>
              <a:t> con </a:t>
            </a:r>
            <a:r>
              <a:rPr lang="en-US" sz="2200" err="1">
                <a:cs typeface="Times New Roman" pitchFamily="18" charset="0"/>
              </a:rPr>
              <a:t>để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tìm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ra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trọng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lượng</a:t>
            </a:r>
            <a:r>
              <a:rPr lang="en-US" sz="2200">
                <a:cs typeface="Times New Roman" pitchFamily="18" charset="0"/>
              </a:rPr>
              <a:t> </a:t>
            </a:r>
            <a:br>
              <a:rPr lang="en-US" sz="2200">
                <a:cs typeface="Times New Roman" pitchFamily="18" charset="0"/>
              </a:rPr>
            </a:br>
            <a:r>
              <a:rPr lang="en-US" sz="2200" err="1">
                <a:cs typeface="Times New Roman" pitchFamily="18" charset="0"/>
              </a:rPr>
              <a:t>lớn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nhất</a:t>
            </a:r>
            <a:r>
              <a:rPr lang="en-US" sz="2200">
                <a:cs typeface="Times New Roman" pitchFamily="18" charset="0"/>
              </a:rPr>
              <a:t>. 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8BBBB65D-787B-A2E5-DD0B-AD9CA7EBE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7423" y="3093134"/>
            <a:ext cx="5912424" cy="20621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int </a:t>
            </a:r>
            <a:r>
              <a:rPr lang="en-US" sz="1600" b="1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maxSum</a:t>
            </a:r>
            <a:r>
              <a:rPr lang="en-US" sz="1600" b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 = a[0];</a:t>
            </a:r>
          </a:p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for (int </a:t>
            </a:r>
            <a:r>
              <a:rPr lang="en-US" sz="1600" b="1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 = 0; </a:t>
            </a:r>
            <a:r>
              <a:rPr lang="en-US" sz="1600" b="1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 &lt;= n-1; </a:t>
            </a:r>
            <a:r>
              <a:rPr lang="en-US" sz="1600" b="1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++) {</a:t>
            </a:r>
          </a:p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   for (int j = </a:t>
            </a:r>
            <a:r>
              <a:rPr lang="en-US" sz="1600" b="1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; j &lt;= n-1; </a:t>
            </a:r>
            <a:r>
              <a:rPr lang="en-US" sz="1600" b="1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j++</a:t>
            </a:r>
            <a:r>
              <a:rPr lang="en-US" sz="1600" b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) {</a:t>
            </a:r>
          </a:p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        int sum = 0;</a:t>
            </a:r>
          </a:p>
          <a:p>
            <a:pPr lvl="2">
              <a:buFont typeface="Arial" panose="020B0604020202020204" pitchFamily="34" charset="0"/>
              <a:buNone/>
            </a:pPr>
            <a:r>
              <a:rPr lang="en-US" sz="1600" b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for (int k = </a:t>
            </a:r>
            <a:r>
              <a:rPr lang="en-US" sz="1600" b="1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sz="1600" b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; k &lt;= j; k++)  sum += a[k];</a:t>
            </a:r>
          </a:p>
          <a:p>
            <a:pPr lvl="2">
              <a:buFont typeface="Arial" panose="020B0604020202020204" pitchFamily="34" charset="0"/>
              <a:buNone/>
            </a:pPr>
            <a:r>
              <a:rPr lang="en-US" sz="1600" b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if (sum &gt; </a:t>
            </a:r>
            <a:r>
              <a:rPr lang="en-US" sz="1600" b="1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maxSum</a:t>
            </a:r>
            <a:r>
              <a:rPr lang="en-US" sz="1600" b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)   </a:t>
            </a:r>
            <a:r>
              <a:rPr lang="en-US" sz="1600" b="1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maxSum</a:t>
            </a:r>
            <a:r>
              <a:rPr lang="en-US" sz="1600" b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 = sum;</a:t>
            </a:r>
          </a:p>
          <a:p>
            <a:pPr lvl="1"/>
            <a:r>
              <a:rPr lang="en-US" sz="1600" b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</a:p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  <a:endParaRPr lang="en-US" altLang="en-US" sz="160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77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cs typeface="Arial" panose="020B0604020202020204" pitchFamily="34" charset="0"/>
              </a:rPr>
              <a:t>1. </a:t>
            </a:r>
            <a:r>
              <a:rPr lang="en-US">
                <a:cs typeface="Arial" panose="020B0604020202020204" pitchFamily="34" charset="0"/>
              </a:rPr>
              <a:t>VÍ DỤ MINH HỌA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30496" y="975069"/>
            <a:ext cx="11237342" cy="2841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Cách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1: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Duyệt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toàn</a:t>
            </a:r>
            <a:r>
              <a:rPr lang="en-US" altLang="en-US" sz="2200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err="1">
                <a:solidFill>
                  <a:srgbClr val="00206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bộ</a:t>
            </a:r>
            <a:endParaRPr lang="en-US" altLang="en-US" sz="2200">
              <a:solidFill>
                <a:srgbClr val="002060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640080" lvl="1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err="1">
                <a:cs typeface="Times New Roman" pitchFamily="18" charset="0"/>
              </a:rPr>
              <a:t>Duyệt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tất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cả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các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dãy</a:t>
            </a:r>
            <a:r>
              <a:rPr lang="en-US" sz="2200">
                <a:cs typeface="Times New Roman" pitchFamily="18" charset="0"/>
              </a:rPr>
              <a:t> con </a:t>
            </a:r>
            <a:r>
              <a:rPr lang="en-US" sz="2200" err="1">
                <a:cs typeface="Times New Roman" pitchFamily="18" charset="0"/>
              </a:rPr>
              <a:t>có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thể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có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của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dãy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đã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cho</a:t>
            </a:r>
            <a:r>
              <a:rPr lang="en-US" sz="2200">
                <a:cs typeface="Times New Roman" pitchFamily="18" charset="0"/>
              </a:rPr>
              <a:t>: </a:t>
            </a:r>
            <a:r>
              <a:rPr lang="en-US" sz="2200" i="1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a</a:t>
            </a:r>
            <a:r>
              <a:rPr lang="en-US" sz="2200" i="1" baseline="-25000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i</a:t>
            </a:r>
            <a:r>
              <a:rPr lang="en-US" sz="2200" i="1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, a</a:t>
            </a:r>
            <a:r>
              <a:rPr lang="en-US" sz="2200" i="1" baseline="-25000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i</a:t>
            </a:r>
            <a:r>
              <a:rPr lang="en-US" sz="2200" baseline="-25000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+1</a:t>
            </a:r>
            <a:r>
              <a:rPr lang="en-US" sz="2200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 , …, </a:t>
            </a:r>
            <a:r>
              <a:rPr lang="en-US" sz="2200" i="1" err="1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a</a:t>
            </a:r>
            <a:r>
              <a:rPr lang="en-US" sz="2200" i="1" baseline="-25000" err="1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j</a:t>
            </a:r>
            <a:r>
              <a:rPr lang="en-US" sz="2200" i="1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 </a:t>
            </a:r>
            <a:br>
              <a:rPr lang="en-US" sz="2200" i="1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</a:br>
            <a:r>
              <a:rPr lang="en-US" sz="2200" err="1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với</a:t>
            </a:r>
            <a:r>
              <a:rPr lang="en-US" sz="2200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  0 ≤ </a:t>
            </a:r>
            <a:r>
              <a:rPr lang="en-US" sz="2200" i="1" err="1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i</a:t>
            </a:r>
            <a:r>
              <a:rPr lang="en-US" sz="2200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 ≤ </a:t>
            </a:r>
            <a:r>
              <a:rPr lang="en-US" sz="2200" i="1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j</a:t>
            </a:r>
            <a:r>
              <a:rPr lang="en-US" sz="2200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 ≤ </a:t>
            </a:r>
            <a:r>
              <a:rPr lang="en-US" sz="2200" i="1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n-</a:t>
            </a:r>
            <a:r>
              <a:rPr lang="en-US" sz="2200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1</a:t>
            </a:r>
            <a:r>
              <a:rPr lang="en-US" sz="2200" i="1">
                <a:solidFill>
                  <a:schemeClr val="accent4">
                    <a:lumMod val="75000"/>
                  </a:schemeClr>
                </a:solidFill>
                <a:cs typeface="Times New Roman" pitchFamily="18" charset="0"/>
              </a:rPr>
              <a:t>, </a:t>
            </a:r>
            <a:r>
              <a:rPr lang="en-US" sz="2200" err="1">
                <a:cs typeface="Times New Roman" pitchFamily="18" charset="0"/>
              </a:rPr>
              <a:t>và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tính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tổng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của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mỗi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dãy</a:t>
            </a:r>
            <a:r>
              <a:rPr lang="en-US" sz="2200">
                <a:cs typeface="Times New Roman" pitchFamily="18" charset="0"/>
              </a:rPr>
              <a:t> con </a:t>
            </a:r>
            <a:r>
              <a:rPr lang="en-US" sz="2200" err="1">
                <a:cs typeface="Times New Roman" pitchFamily="18" charset="0"/>
              </a:rPr>
              <a:t>để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tìm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ra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trọng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lượng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lớn</a:t>
            </a:r>
            <a:r>
              <a:rPr lang="en-US" sz="2200">
                <a:cs typeface="Times New Roman" pitchFamily="18" charset="0"/>
              </a:rPr>
              <a:t> </a:t>
            </a:r>
            <a:r>
              <a:rPr lang="en-US" sz="2200" err="1">
                <a:cs typeface="Times New Roman" pitchFamily="18" charset="0"/>
              </a:rPr>
              <a:t>nhất</a:t>
            </a:r>
            <a:r>
              <a:rPr lang="en-US" sz="2200">
                <a:cs typeface="Times New Roman" pitchFamily="18" charset="0"/>
              </a:rPr>
              <a:t>.</a:t>
            </a:r>
          </a:p>
          <a:p>
            <a:pPr marL="640080" lvl="1" indent="-27432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b="1" err="1">
                <a:cs typeface="Times" panose="02020603050405020304" pitchFamily="18" charset="0"/>
              </a:rPr>
              <a:t>Phân</a:t>
            </a:r>
            <a:r>
              <a:rPr lang="en-US" sz="2200" b="1">
                <a:cs typeface="Times" panose="02020603050405020304" pitchFamily="18" charset="0"/>
              </a:rPr>
              <a:t> </a:t>
            </a:r>
            <a:r>
              <a:rPr lang="en-US" sz="2200" b="1" err="1">
                <a:cs typeface="Times" panose="02020603050405020304" pitchFamily="18" charset="0"/>
              </a:rPr>
              <a:t>tích</a:t>
            </a:r>
            <a:r>
              <a:rPr lang="en-US" sz="2200" b="1">
                <a:cs typeface="Times" panose="02020603050405020304" pitchFamily="18" charset="0"/>
              </a:rPr>
              <a:t> </a:t>
            </a:r>
            <a:r>
              <a:rPr lang="en-US" sz="2200" b="1" err="1">
                <a:cs typeface="Times" panose="02020603050405020304" pitchFamily="18" charset="0"/>
              </a:rPr>
              <a:t>thuật</a:t>
            </a:r>
            <a:r>
              <a:rPr lang="en-US" sz="2200" b="1">
                <a:cs typeface="Times" panose="02020603050405020304" pitchFamily="18" charset="0"/>
              </a:rPr>
              <a:t> </a:t>
            </a:r>
            <a:r>
              <a:rPr lang="en-US" sz="2200" b="1" err="1">
                <a:cs typeface="Times" panose="02020603050405020304" pitchFamily="18" charset="0"/>
              </a:rPr>
              <a:t>toán</a:t>
            </a:r>
            <a:r>
              <a:rPr lang="en-US" sz="2200" b="1">
                <a:cs typeface="Times" panose="02020603050405020304" pitchFamily="18" charset="0"/>
              </a:rPr>
              <a:t>: </a:t>
            </a:r>
            <a:r>
              <a:rPr lang="en-US" sz="2200">
                <a:cs typeface="Times" panose="02020603050405020304" pitchFamily="18" charset="0"/>
              </a:rPr>
              <a:t>Ta </a:t>
            </a:r>
            <a:r>
              <a:rPr lang="en-US" sz="2200" err="1">
                <a:cs typeface="Times" panose="02020603050405020304" pitchFamily="18" charset="0"/>
              </a:rPr>
              <a:t>sẽ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tính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số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lượng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phép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cộng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mà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thuật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toán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phải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thực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hiện</a:t>
            </a:r>
            <a:r>
              <a:rPr lang="en-US" sz="2200">
                <a:cs typeface="Times" panose="02020603050405020304" pitchFamily="18" charset="0"/>
              </a:rPr>
              <a:t>, </a:t>
            </a:r>
            <a:r>
              <a:rPr lang="en-US" sz="2200" err="1">
                <a:cs typeface="Times" panose="02020603050405020304" pitchFamily="18" charset="0"/>
              </a:rPr>
              <a:t>tức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là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đếm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xem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dòng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lệnh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b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sum += a[k] </a:t>
            </a:r>
            <a:r>
              <a:rPr lang="en-US" sz="2200" err="1">
                <a:cs typeface="Times New Roman" panose="02020603050405020304" pitchFamily="18" charset="0"/>
              </a:rPr>
              <a:t>phải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thực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hiện</a:t>
            </a:r>
            <a:r>
              <a:rPr lang="en-US" sz="2200">
                <a:cs typeface="Times New Roman" panose="02020603050405020304" pitchFamily="18" charset="0"/>
              </a:rPr>
              <a:t> bao </a:t>
            </a:r>
            <a:r>
              <a:rPr lang="en-US" sz="2200" err="1">
                <a:cs typeface="Times New Roman" panose="02020603050405020304" pitchFamily="18" charset="0"/>
              </a:rPr>
              <a:t>nhiều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lần</a:t>
            </a:r>
            <a:r>
              <a:rPr lang="en-US" sz="2200">
                <a:cs typeface="Times New Roman" panose="02020603050405020304" pitchFamily="18" charset="0"/>
              </a:rPr>
              <a:t>. </a:t>
            </a:r>
            <a:r>
              <a:rPr lang="en-US" sz="2200" err="1">
                <a:cs typeface="Times New Roman" panose="02020603050405020304" pitchFamily="18" charset="0"/>
              </a:rPr>
              <a:t>Số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lượng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phép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cộng</a:t>
            </a:r>
            <a:r>
              <a:rPr lang="en-US" sz="2200">
                <a:cs typeface="Times New Roman" panose="02020603050405020304" pitchFamily="18" charset="0"/>
              </a:rPr>
              <a:t> </a:t>
            </a:r>
            <a:r>
              <a:rPr lang="en-US" sz="2200" err="1">
                <a:cs typeface="Times New Roman" panose="02020603050405020304" pitchFamily="18" charset="0"/>
              </a:rPr>
              <a:t>là</a:t>
            </a:r>
            <a:r>
              <a:rPr lang="en-US" sz="2200"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8EA06D95-F2DB-D66B-822A-D1507155B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216" y="4277131"/>
            <a:ext cx="4291778" cy="1692771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300" b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int </a:t>
            </a:r>
            <a:r>
              <a:rPr lang="en-US" sz="1300" b="1" err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maxSum</a:t>
            </a:r>
            <a:r>
              <a:rPr lang="en-US" sz="1300" b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 = a[0];</a:t>
            </a:r>
          </a:p>
          <a:p>
            <a:r>
              <a:rPr lang="en-US" sz="1300" b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for (int </a:t>
            </a:r>
            <a:r>
              <a:rPr lang="en-US" sz="1300" b="1" err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sz="1300" b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 = 0; </a:t>
            </a:r>
            <a:r>
              <a:rPr lang="en-US" sz="1300" b="1" err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sz="1300" b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&lt;=n-1; </a:t>
            </a:r>
            <a:r>
              <a:rPr lang="en-US" sz="1300" b="1" err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sz="1300" b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++) {</a:t>
            </a:r>
          </a:p>
          <a:p>
            <a:r>
              <a:rPr lang="en-US" sz="1300" b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   for (int j = </a:t>
            </a:r>
            <a:r>
              <a:rPr lang="en-US" sz="1300" b="1" err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sz="1300" b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; j&lt;=n-1; </a:t>
            </a:r>
            <a:r>
              <a:rPr lang="en-US" sz="1300" b="1" err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j++</a:t>
            </a:r>
            <a:r>
              <a:rPr lang="en-US" sz="1300" b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) {</a:t>
            </a:r>
          </a:p>
          <a:p>
            <a:r>
              <a:rPr lang="en-US" sz="1300" b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       int sum = 0;</a:t>
            </a:r>
          </a:p>
          <a:p>
            <a:r>
              <a:rPr lang="en-US" sz="1300" b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       for (int k=</a:t>
            </a:r>
            <a:r>
              <a:rPr lang="en-US" sz="1300" b="1" err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i</a:t>
            </a:r>
            <a:r>
              <a:rPr lang="en-US" sz="1300" b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; k&lt;=j; k++)  </a:t>
            </a:r>
            <a:r>
              <a:rPr lang="en-US" sz="1300" b="1">
                <a:solidFill>
                  <a:srgbClr val="C00000"/>
                </a:solidFill>
                <a:latin typeface="Consolas" panose="020B0609020204030204" pitchFamily="49" charset="0"/>
                <a:cs typeface="Courier New" pitchFamily="49" charset="0"/>
              </a:rPr>
              <a:t>sum += a[k];</a:t>
            </a:r>
          </a:p>
          <a:p>
            <a:r>
              <a:rPr lang="en-US" sz="1300" b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       if (sum &gt; </a:t>
            </a:r>
            <a:r>
              <a:rPr lang="en-US" sz="1300" b="1" err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maxSum</a:t>
            </a:r>
            <a:r>
              <a:rPr lang="en-US" sz="1300" b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)   </a:t>
            </a:r>
            <a:r>
              <a:rPr lang="en-US" sz="1300" b="1" err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maxSum</a:t>
            </a:r>
            <a:r>
              <a:rPr lang="en-US" sz="1300" b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 = sum;</a:t>
            </a:r>
          </a:p>
          <a:p>
            <a:pPr lvl="1"/>
            <a:r>
              <a:rPr lang="en-US" sz="1300" b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</a:p>
          <a:p>
            <a:r>
              <a:rPr lang="en-US" sz="1300" b="1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  <a:endParaRPr lang="en-US" altLang="en-US" sz="1300" b="1">
              <a:solidFill>
                <a:srgbClr val="00206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A263FA6-6B56-1FC6-2DFA-C11663858E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248953"/>
              </p:ext>
            </p:extLst>
          </p:nvPr>
        </p:nvGraphicFramePr>
        <p:xfrm>
          <a:off x="5249691" y="3873568"/>
          <a:ext cx="6348412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987720" imgH="1346040" progId="Equation.DSMT4">
                  <p:embed/>
                </p:oleObj>
              </mc:Choice>
              <mc:Fallback>
                <p:oleObj name="Equation" r:id="rId2" imgW="3987720" imgH="134604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A263FA6-6B56-1FC6-2DFA-C11663858E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9691" y="3873568"/>
                        <a:ext cx="6348412" cy="214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921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0C91D8EC275B4FB8794D660F990515" ma:contentTypeVersion="4" ma:contentTypeDescription="Create a new document." ma:contentTypeScope="" ma:versionID="e229e72e4258db579edf7696929f2b7d">
  <xsd:schema xmlns:xsd="http://www.w3.org/2001/XMLSchema" xmlns:xs="http://www.w3.org/2001/XMLSchema" xmlns:p="http://schemas.microsoft.com/office/2006/metadata/properties" xmlns:ns2="6e3c32e1-685b-4949-b56a-71e1412de6bb" targetNamespace="http://schemas.microsoft.com/office/2006/metadata/properties" ma:root="true" ma:fieldsID="9b44955a22f664c9dff88a54bb93bc1f" ns2:_="">
    <xsd:import namespace="6e3c32e1-685b-4949-b56a-71e1412de6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3c32e1-685b-4949-b56a-71e1412de6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D5CC45-5114-4798-8B16-017D9D636BDB}">
  <ds:schemaRefs>
    <ds:schemaRef ds:uri="6e3c32e1-685b-4949-b56a-71e1412de6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93733DD-EE03-449C-88A5-8AB9EEF5C654}">
  <ds:schemaRefs>
    <ds:schemaRef ds:uri="aca7c73a-4441-494b-bdc7-d241e2e7c022"/>
    <ds:schemaRef ds:uri="ec3c8a1e-e7d2-40eb-a53e-dfc8e21c73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CẤU TRÚC DỮ LIỆU VÀ GIẢI THUẬT</vt:lpstr>
      <vt:lpstr>PowerPoint Presentation</vt:lpstr>
      <vt:lpstr>NỘI DUNG</vt:lpstr>
      <vt:lpstr>MỤC TIÊU</vt:lpstr>
      <vt:lpstr>NỘI DUNG TIẾP THEO</vt:lpstr>
      <vt:lpstr>1. VÍ DỤ MINH HỌA</vt:lpstr>
      <vt:lpstr>1. VÍ DỤ MINH HỌA</vt:lpstr>
      <vt:lpstr>1. VÍ DỤ MINH HỌA</vt:lpstr>
      <vt:lpstr>1. VÍ DỤ MINH HỌA</vt:lpstr>
      <vt:lpstr>1. VÍ DỤ MINH HỌA</vt:lpstr>
      <vt:lpstr>1. VÍ DỤ MINH HỌA</vt:lpstr>
      <vt:lpstr>1. VÍ DỤ MINH HỌA</vt:lpstr>
      <vt:lpstr>NỘI DUNG</vt:lpstr>
      <vt:lpstr>2. MỘT SỐ KHÁI NIỆM CƠ BẢN VỀ THUẬT TOÁN</vt:lpstr>
      <vt:lpstr>2. MỘT SỐ KHÁI NIỆM CƠ BẢN VỀ THUẬT TOÁN</vt:lpstr>
      <vt:lpstr>2. MỘT SỐ KHÁI NIỆM CƠ BẢN VỀ THUẬT TOÁN</vt:lpstr>
      <vt:lpstr>2. MỘT SỐ KHÁI NIỆM CƠ BẢN VỀ THUẬT TOÁN</vt:lpstr>
      <vt:lpstr>2. MỘT SỐ KHÁI NIỆM CƠ BẢN VỀ THUẬT TOÁN</vt:lpstr>
      <vt:lpstr>NỘI DUNG</vt:lpstr>
      <vt:lpstr>3. KÝ HIỆU TIỆM CẬN</vt:lpstr>
      <vt:lpstr>3. KÝ HIỆU TIỆM CẬN</vt:lpstr>
      <vt:lpstr>3. KÝ HIỆU TIỆM CẬN</vt:lpstr>
      <vt:lpstr>3. KÝ HIỆU TIỆM CẬN</vt:lpstr>
      <vt:lpstr>3. KÝ HIỆU TIỆM CẬN</vt:lpstr>
      <vt:lpstr>3. KÝ HIỆU TIỆM CẬN</vt:lpstr>
      <vt:lpstr>NỘI DUNG</vt:lpstr>
      <vt:lpstr>4. KỸ THUẬT PHÂN TÍCH THUẬT TOÁN</vt:lpstr>
      <vt:lpstr>4. KỸ THUẬT PHÂN TÍCH THUẬT TOÁN</vt:lpstr>
      <vt:lpstr>4. KỸ THUẬT PHÂN TÍCH THUẬT TOÁN</vt:lpstr>
      <vt:lpstr>4. KỸ THUẬT PHÂN TÍCH THUẬT TOÁN</vt:lpstr>
      <vt:lpstr>4. KỸ THUẬT PHÂN TÍCH THUẬT TOÁN</vt:lpstr>
      <vt:lpstr>4. KỸ THUẬT PHÂN TÍCH THUẬT TOÁN</vt:lpstr>
      <vt:lpstr>4. KỸ THUẬT PHÂN TÍCH THUẬT TOÁN</vt:lpstr>
      <vt:lpstr>TỔNG KẾT VÀ GỢI MỞ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revision>1</cp:revision>
  <dcterms:created xsi:type="dcterms:W3CDTF">2021-05-28T04:32:29Z</dcterms:created>
  <dcterms:modified xsi:type="dcterms:W3CDTF">2024-03-02T01:00:42Z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0x0101002B0C91D8EC275B4FB8794D660F990515</vt:lpwstr>
  </property>
</Properties>
</file>